
<file path=[Content_Types].xml><?xml version="1.0" encoding="utf-8"?>
<Types xmlns="http://schemas.openxmlformats.org/package/2006/content-types">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5" r:id="rId4"/>
  </p:sldMasterIdLst>
  <p:notesMasterIdLst>
    <p:notesMasterId r:id="rId32"/>
  </p:notesMasterIdLst>
  <p:sldIdLst>
    <p:sldId id="304" r:id="rId5"/>
    <p:sldId id="261" r:id="rId6"/>
    <p:sldId id="306" r:id="rId7"/>
    <p:sldId id="307" r:id="rId8"/>
    <p:sldId id="308" r:id="rId9"/>
    <p:sldId id="309" r:id="rId10"/>
    <p:sldId id="305" r:id="rId11"/>
    <p:sldId id="310" r:id="rId12"/>
    <p:sldId id="311" r:id="rId13"/>
    <p:sldId id="328" r:id="rId14"/>
    <p:sldId id="325" r:id="rId15"/>
    <p:sldId id="262" r:id="rId16"/>
    <p:sldId id="312" r:id="rId17"/>
    <p:sldId id="319" r:id="rId18"/>
    <p:sldId id="315" r:id="rId19"/>
    <p:sldId id="316" r:id="rId20"/>
    <p:sldId id="313" r:id="rId21"/>
    <p:sldId id="317" r:id="rId22"/>
    <p:sldId id="314" r:id="rId23"/>
    <p:sldId id="318" r:id="rId24"/>
    <p:sldId id="320" r:id="rId25"/>
    <p:sldId id="259" r:id="rId26"/>
    <p:sldId id="323" r:id="rId27"/>
    <p:sldId id="322" r:id="rId28"/>
    <p:sldId id="327" r:id="rId29"/>
    <p:sldId id="295" r:id="rId30"/>
    <p:sldId id="32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19" autoAdjust="0"/>
  </p:normalViewPr>
  <p:slideViewPr>
    <p:cSldViewPr snapToGrid="0">
      <p:cViewPr varScale="1">
        <p:scale>
          <a:sx n="87" d="100"/>
          <a:sy n="87" d="100"/>
        </p:scale>
        <p:origin x="51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05/8/layout/hProcess11" loCatId="process" qsTypeId="urn:microsoft.com/office/officeart/2005/8/quickstyle/3d4" qsCatId="3D" csTypeId="urn:microsoft.com/office/officeart/2005/8/colors/accent2_2" csCatId="accent2" phldr="1"/>
      <dgm:spPr/>
      <dgm:t>
        <a:bodyPr/>
        <a:lstStyle/>
        <a:p>
          <a:endParaRPr lang="en-US"/>
        </a:p>
      </dgm:t>
    </dgm:pt>
    <dgm:pt modelId="{AACEAFD5-63CF-4AFC-B46F-BE086C5D447C}">
      <dgm:prSet phldrT="[Text]" custT="1"/>
      <dgm:spPr/>
      <dgm:t>
        <a:bodyPr/>
        <a:lstStyle/>
        <a:p>
          <a:r>
            <a:rPr lang="en-US" sz="1400" b="1" dirty="0">
              <a:effectLst/>
              <a:latin typeface="Times New Roman" panose="02020603050405020304" pitchFamily="18" charset="0"/>
              <a:cs typeface="Times New Roman" panose="02020603050405020304" pitchFamily="18" charset="0"/>
            </a:rPr>
            <a:t>Introduction</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D71FC021-6A65-44D1-95B9-0E6C89079866}">
      <dgm:prSet phldrT="[Text]" custT="1"/>
      <dgm:spPr/>
      <dgm:t>
        <a:bodyPr/>
        <a:lstStyle/>
        <a:p>
          <a:r>
            <a:rPr lang="en-US" sz="1400" b="1" dirty="0">
              <a:effectLst/>
              <a:latin typeface="Times New Roman" panose="02020603050405020304" pitchFamily="18" charset="0"/>
              <a:cs typeface="Times New Roman" panose="02020603050405020304" pitchFamily="18" charset="0"/>
            </a:rPr>
            <a:t>Mueller matrix formalism</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D07AD3FD-84FF-467E-9693-752776549C61}">
      <dgm:prSet phldrT="[Text]" custT="1"/>
      <dgm:spPr/>
      <dgm:t>
        <a:bodyPr/>
        <a:lstStyle/>
        <a:p>
          <a:r>
            <a:rPr lang="en-US" sz="1400" b="1" dirty="0">
              <a:effectLst/>
              <a:latin typeface="Times New Roman" panose="02020603050405020304" pitchFamily="18" charset="0"/>
              <a:cs typeface="Times New Roman" panose="02020603050405020304" pitchFamily="18" charset="0"/>
            </a:rPr>
            <a:t>Specification and Operation</a:t>
          </a:r>
        </a:p>
      </dgm:t>
    </dgm:pt>
    <dgm:pt modelId="{A8C9B7A9-BC2A-4753-B7F0-F2E361D95520}" type="sibTrans" cxnId="{55492768-9A5E-4F74-AC7C-959C5C24EFD3}">
      <dgm:prSet/>
      <dgm:spPr/>
      <dgm:t>
        <a:bodyPr/>
        <a:lstStyle/>
        <a:p>
          <a:endParaRPr lang="en-US"/>
        </a:p>
      </dgm:t>
    </dgm:pt>
    <dgm:pt modelId="{7B691773-F524-4FAD-A272-BDF0B0C4370A}" type="parTrans" cxnId="{55492768-9A5E-4F74-AC7C-959C5C24EFD3}">
      <dgm:prSet/>
      <dgm:spPr/>
      <dgm:t>
        <a:bodyPr/>
        <a:lstStyle/>
        <a:p>
          <a:endParaRPr lang="en-US"/>
        </a:p>
      </dgm:t>
    </dgm:pt>
    <dgm:pt modelId="{32CCB050-072A-41BF-BE1B-388CF53E5629}">
      <dgm:prSet custT="1"/>
      <dgm:spPr/>
      <dgm:t>
        <a:bodyPr/>
        <a:lstStyle/>
        <a:p>
          <a:pPr marL="0" lvl="0" indent="0" algn="l" defTabSz="533400">
            <a:lnSpc>
              <a:spcPts val="1500"/>
            </a:lnSpc>
            <a:spcBef>
              <a:spcPct val="0"/>
            </a:spcBef>
            <a:spcAft>
              <a:spcPts val="0"/>
            </a:spcAft>
            <a:buNone/>
          </a:pPr>
          <a:r>
            <a:rPr lang="en-US" sz="1400" b="1" kern="1200" dirty="0">
              <a:effectLst/>
              <a:latin typeface="Times New Roman" panose="02020603050405020304" pitchFamily="18" charset="0"/>
              <a:cs typeface="Times New Roman" panose="02020603050405020304" pitchFamily="18" charset="0"/>
            </a:rPr>
            <a:t>Generalized Mueller matrix for different crystals</a:t>
          </a:r>
        </a:p>
        <a:p>
          <a:pPr marL="0" lvl="0" indent="0" algn="l" defTabSz="533400">
            <a:lnSpc>
              <a:spcPts val="1500"/>
            </a:lnSpc>
            <a:spcBef>
              <a:spcPct val="0"/>
            </a:spcBef>
            <a:spcAft>
              <a:spcPts val="0"/>
            </a:spcAft>
            <a:buNone/>
          </a:pPr>
          <a:r>
            <a:rPr lang="en-US" sz="1400" b="1" kern="1200" dirty="0">
              <a:effectLst/>
              <a:latin typeface="Times New Roman" panose="02020603050405020304" pitchFamily="18" charset="0"/>
              <a:cs typeface="Times New Roman" panose="02020603050405020304" pitchFamily="18" charset="0"/>
            </a:rPr>
            <a:t>And waveplates</a:t>
          </a:r>
          <a:endParaRPr lang="ru-RU" sz="2000" b="1" dirty="0">
            <a:effectLst>
              <a:outerShdw blurRad="50800" dist="38100" dir="2700000" algn="tl" rotWithShape="0">
                <a:schemeClr val="tx1">
                  <a:alpha val="50000"/>
                </a:schemeClr>
              </a:outerShdw>
            </a:effectLst>
            <a:latin typeface="Times New Roman" panose="02020603050405020304" pitchFamily="18" charset="0"/>
            <a:cs typeface="Times New Roman" panose="02020603050405020304" pitchFamily="18" charset="0"/>
          </a:endParaRPr>
        </a:p>
      </dgm:t>
    </dgm:pt>
    <dgm:pt modelId="{B301371B-A53D-4B79-8B8D-7B304894442B}" type="parTrans" cxnId="{042E0AE1-6450-410A-B96E-AFBADB139BEA}">
      <dgm:prSet/>
      <dgm:spPr/>
      <dgm:t>
        <a:bodyPr/>
        <a:lstStyle/>
        <a:p>
          <a:endParaRPr lang="ru-RU"/>
        </a:p>
      </dgm:t>
    </dgm:pt>
    <dgm:pt modelId="{BF05D8EE-4413-4737-8721-DAF10D6CAB04}" type="sibTrans" cxnId="{042E0AE1-6450-410A-B96E-AFBADB139BEA}">
      <dgm:prSet/>
      <dgm:spPr/>
      <dgm:t>
        <a:bodyPr/>
        <a:lstStyle/>
        <a:p>
          <a:endParaRPr lang="ru-RU"/>
        </a:p>
      </dgm:t>
    </dgm:pt>
    <dgm:pt modelId="{9E838AE2-4659-4603-ABC8-58DF4222C0D4}">
      <dgm:prSet custT="1"/>
      <dgm:spPr/>
      <dgm:t>
        <a:bodyPr/>
        <a:lstStyle/>
        <a:p>
          <a:endParaRPr lang="ru-RU" sz="1400" b="1" dirty="0">
            <a:effectLst/>
            <a:latin typeface="Times New Roman" panose="02020603050405020304" pitchFamily="18" charset="0"/>
            <a:cs typeface="Times New Roman" panose="02020603050405020304" pitchFamily="18" charset="0"/>
          </a:endParaRPr>
        </a:p>
      </dgm:t>
    </dgm:pt>
    <dgm:pt modelId="{5FC53805-9431-4BC8-ADB9-DABF59DE31C7}" type="parTrans" cxnId="{CF54291C-AAFD-4FA4-9A16-20CE892BA907}">
      <dgm:prSet/>
      <dgm:spPr/>
      <dgm:t>
        <a:bodyPr/>
        <a:lstStyle/>
        <a:p>
          <a:endParaRPr lang="ru-RU"/>
        </a:p>
      </dgm:t>
    </dgm:pt>
    <dgm:pt modelId="{61F1BCD3-232D-4C03-B56C-182BCB6108CD}" type="sibTrans" cxnId="{CF54291C-AAFD-4FA4-9A16-20CE892BA907}">
      <dgm:prSet/>
      <dgm:spPr/>
      <dgm:t>
        <a:bodyPr/>
        <a:lstStyle/>
        <a:p>
          <a:endParaRPr lang="ru-RU"/>
        </a:p>
      </dgm:t>
    </dgm:pt>
    <dgm:pt modelId="{6A3BE02A-EB54-458A-BBA4-083A582F3E51}">
      <dgm:prSet custT="1"/>
      <dgm:spPr/>
      <dgm:t>
        <a:bodyPr/>
        <a:lstStyle/>
        <a:p>
          <a:r>
            <a:rPr lang="en-US" sz="1400" b="1" dirty="0">
              <a:effectLst/>
              <a:latin typeface="Times New Roman" panose="02020603050405020304" pitchFamily="18" charset="0"/>
              <a:cs typeface="Times New Roman" panose="02020603050405020304" pitchFamily="18" charset="0"/>
            </a:rPr>
            <a:t>Conclusion</a:t>
          </a:r>
          <a:endParaRPr lang="ru-RU" sz="1400" b="1" dirty="0">
            <a:effectLst>
              <a:outerShdw blurRad="50800" dist="38100" dir="2700000" algn="tl" rotWithShape="0">
                <a:schemeClr val="tx1">
                  <a:alpha val="50000"/>
                </a:schemeClr>
              </a:outerShdw>
            </a:effectLst>
            <a:latin typeface="Times New Roman" panose="02020603050405020304" pitchFamily="18" charset="0"/>
            <a:cs typeface="Times New Roman" panose="02020603050405020304" pitchFamily="18" charset="0"/>
          </a:endParaRPr>
        </a:p>
      </dgm:t>
    </dgm:pt>
    <dgm:pt modelId="{57243484-CEAE-4568-8C13-9FDECAEDB6D4}" type="parTrans" cxnId="{7CBE8466-6D67-477F-A588-0CE9DB9199F9}">
      <dgm:prSet/>
      <dgm:spPr/>
      <dgm:t>
        <a:bodyPr/>
        <a:lstStyle/>
        <a:p>
          <a:endParaRPr lang="en-US"/>
        </a:p>
      </dgm:t>
    </dgm:pt>
    <dgm:pt modelId="{FDBE8299-7EF8-477A-B3DE-628EAD901A15}" type="sibTrans" cxnId="{7CBE8466-6D67-477F-A588-0CE9DB9199F9}">
      <dgm:prSet/>
      <dgm:spPr/>
      <dgm:t>
        <a:bodyPr/>
        <a:lstStyle/>
        <a:p>
          <a:endParaRPr lang="en-US"/>
        </a:p>
      </dgm:t>
    </dgm:pt>
    <dgm:pt modelId="{EA18C4EF-DAD1-4AA9-B206-D9CB78AC5350}" type="pres">
      <dgm:prSet presAssocID="{55C0B14E-AEA6-48D3-A387-ED4A3A3BF840}" presName="Name0" presStyleCnt="0">
        <dgm:presLayoutVars>
          <dgm:dir/>
          <dgm:resizeHandles val="exact"/>
        </dgm:presLayoutVars>
      </dgm:prSet>
      <dgm:spPr/>
    </dgm:pt>
    <dgm:pt modelId="{E3C8B4DE-BB04-4788-8654-228B725B0347}" type="pres">
      <dgm:prSet presAssocID="{55C0B14E-AEA6-48D3-A387-ED4A3A3BF840}" presName="arrow" presStyleLbl="bgShp" presStyleIdx="0" presStyleCnt="1"/>
      <dgm:spPr/>
    </dgm:pt>
    <dgm:pt modelId="{6FF420CB-4E3F-4D6C-B9B5-6A1703622A5E}" type="pres">
      <dgm:prSet presAssocID="{55C0B14E-AEA6-48D3-A387-ED4A3A3BF840}" presName="points" presStyleCnt="0"/>
      <dgm:spPr/>
    </dgm:pt>
    <dgm:pt modelId="{14E3CF5E-B98E-4530-915A-AE722AB32766}" type="pres">
      <dgm:prSet presAssocID="{AACEAFD5-63CF-4AFC-B46F-BE086C5D447C}" presName="compositeA" presStyleCnt="0"/>
      <dgm:spPr/>
    </dgm:pt>
    <dgm:pt modelId="{C80C727A-6478-46C5-B29E-2CB7190F4F11}" type="pres">
      <dgm:prSet presAssocID="{AACEAFD5-63CF-4AFC-B46F-BE086C5D447C}" presName="textA" presStyleLbl="revTx" presStyleIdx="0" presStyleCnt="6">
        <dgm:presLayoutVars>
          <dgm:bulletEnabled val="1"/>
        </dgm:presLayoutVars>
      </dgm:prSet>
      <dgm:spPr/>
    </dgm:pt>
    <dgm:pt modelId="{07273D3C-5CEE-4928-99FC-28E41816E005}" type="pres">
      <dgm:prSet presAssocID="{AACEAFD5-63CF-4AFC-B46F-BE086C5D447C}" presName="circleA" presStyleLbl="node1" presStyleIdx="0" presStyleCnt="6"/>
      <dgm:spPr/>
    </dgm:pt>
    <dgm:pt modelId="{8A0A0811-77B1-478C-A7BF-F15193633137}" type="pres">
      <dgm:prSet presAssocID="{AACEAFD5-63CF-4AFC-B46F-BE086C5D447C}" presName="spaceA" presStyleCnt="0"/>
      <dgm:spPr/>
    </dgm:pt>
    <dgm:pt modelId="{0C38CB67-A0A8-4EF7-B21D-88936614515C}" type="pres">
      <dgm:prSet presAssocID="{7A8D4B4D-06E9-4958-810D-A6226B6AC588}" presName="space" presStyleCnt="0"/>
      <dgm:spPr/>
    </dgm:pt>
    <dgm:pt modelId="{496BE113-CE43-42BA-93F3-2751D99F310C}" type="pres">
      <dgm:prSet presAssocID="{D07AD3FD-84FF-467E-9693-752776549C61}" presName="compositeB" presStyleCnt="0"/>
      <dgm:spPr/>
    </dgm:pt>
    <dgm:pt modelId="{D3B65E27-C775-4721-B10F-D3348A984134}" type="pres">
      <dgm:prSet presAssocID="{D07AD3FD-84FF-467E-9693-752776549C61}" presName="textB" presStyleLbl="revTx" presStyleIdx="1" presStyleCnt="6">
        <dgm:presLayoutVars>
          <dgm:bulletEnabled val="1"/>
        </dgm:presLayoutVars>
      </dgm:prSet>
      <dgm:spPr/>
    </dgm:pt>
    <dgm:pt modelId="{B64D46DD-C166-41F2-AF5D-6E8B19F48B2B}" type="pres">
      <dgm:prSet presAssocID="{D07AD3FD-84FF-467E-9693-752776549C61}" presName="circleB" presStyleLbl="node1" presStyleIdx="1" presStyleCnt="6"/>
      <dgm:spPr/>
    </dgm:pt>
    <dgm:pt modelId="{1C014775-1590-4717-9EC1-FF3727E09A76}" type="pres">
      <dgm:prSet presAssocID="{D07AD3FD-84FF-467E-9693-752776549C61}" presName="spaceB" presStyleCnt="0"/>
      <dgm:spPr/>
    </dgm:pt>
    <dgm:pt modelId="{F8F5D934-EECE-4357-80F9-5F7CF7337A62}" type="pres">
      <dgm:prSet presAssocID="{A8C9B7A9-BC2A-4753-B7F0-F2E361D95520}" presName="space" presStyleCnt="0"/>
      <dgm:spPr/>
    </dgm:pt>
    <dgm:pt modelId="{37B7B2CF-24DE-4873-B2F7-EC8708681347}" type="pres">
      <dgm:prSet presAssocID="{D71FC021-6A65-44D1-95B9-0E6C89079866}" presName="compositeA" presStyleCnt="0"/>
      <dgm:spPr/>
    </dgm:pt>
    <dgm:pt modelId="{546324EE-9675-497E-8171-B3151E65B678}" type="pres">
      <dgm:prSet presAssocID="{D71FC021-6A65-44D1-95B9-0E6C89079866}" presName="textA" presStyleLbl="revTx" presStyleIdx="2" presStyleCnt="6">
        <dgm:presLayoutVars>
          <dgm:bulletEnabled val="1"/>
        </dgm:presLayoutVars>
      </dgm:prSet>
      <dgm:spPr/>
    </dgm:pt>
    <dgm:pt modelId="{0C6DF2C4-2543-4321-8A8C-9B8D4092CB03}" type="pres">
      <dgm:prSet presAssocID="{D71FC021-6A65-44D1-95B9-0E6C89079866}" presName="circleA" presStyleLbl="node1" presStyleIdx="2" presStyleCnt="6"/>
      <dgm:spPr/>
    </dgm:pt>
    <dgm:pt modelId="{F402C475-0EBB-4347-ABF2-921A7F1FE477}" type="pres">
      <dgm:prSet presAssocID="{D71FC021-6A65-44D1-95B9-0E6C89079866}" presName="spaceA" presStyleCnt="0"/>
      <dgm:spPr/>
    </dgm:pt>
    <dgm:pt modelId="{96594181-4470-4CEA-A094-6CB3A0B14ABB}" type="pres">
      <dgm:prSet presAssocID="{9B090D9D-470E-46E2-AABB-0368A52481AA}" presName="space" presStyleCnt="0"/>
      <dgm:spPr/>
    </dgm:pt>
    <dgm:pt modelId="{83D9D2E0-46B7-4C28-981E-620FE225543A}" type="pres">
      <dgm:prSet presAssocID="{32CCB050-072A-41BF-BE1B-388CF53E5629}" presName="compositeB" presStyleCnt="0"/>
      <dgm:spPr/>
    </dgm:pt>
    <dgm:pt modelId="{65A7DCE5-102B-490B-9494-8A0BDC7FBC1D}" type="pres">
      <dgm:prSet presAssocID="{32CCB050-072A-41BF-BE1B-388CF53E5629}" presName="textB" presStyleLbl="revTx" presStyleIdx="3" presStyleCnt="6" custLinFactNeighborX="8147" custLinFactNeighborY="547">
        <dgm:presLayoutVars>
          <dgm:bulletEnabled val="1"/>
        </dgm:presLayoutVars>
      </dgm:prSet>
      <dgm:spPr/>
    </dgm:pt>
    <dgm:pt modelId="{E0555EB8-A9F6-46C7-A144-04B5900A60DA}" type="pres">
      <dgm:prSet presAssocID="{32CCB050-072A-41BF-BE1B-388CF53E5629}" presName="circleB" presStyleLbl="node1" presStyleIdx="3" presStyleCnt="6"/>
      <dgm:spPr/>
    </dgm:pt>
    <dgm:pt modelId="{323935F6-85B5-4053-9E91-BCA3A59D051A}" type="pres">
      <dgm:prSet presAssocID="{32CCB050-072A-41BF-BE1B-388CF53E5629}" presName="spaceB" presStyleCnt="0"/>
      <dgm:spPr/>
    </dgm:pt>
    <dgm:pt modelId="{BFDCA41F-606B-44A5-8267-B0FBCD04F33F}" type="pres">
      <dgm:prSet presAssocID="{BF05D8EE-4413-4737-8721-DAF10D6CAB04}" presName="space" presStyleCnt="0"/>
      <dgm:spPr/>
    </dgm:pt>
    <dgm:pt modelId="{94C2A441-1AB9-40B8-B38E-D69CE9F94A0A}" type="pres">
      <dgm:prSet presAssocID="{9E838AE2-4659-4603-ABC8-58DF4222C0D4}" presName="compositeA" presStyleCnt="0"/>
      <dgm:spPr/>
    </dgm:pt>
    <dgm:pt modelId="{6BA52DDC-C945-4EED-AF0C-C855A50534E7}" type="pres">
      <dgm:prSet presAssocID="{9E838AE2-4659-4603-ABC8-58DF4222C0D4}" presName="textA" presStyleLbl="revTx" presStyleIdx="4" presStyleCnt="6">
        <dgm:presLayoutVars>
          <dgm:bulletEnabled val="1"/>
        </dgm:presLayoutVars>
      </dgm:prSet>
      <dgm:spPr/>
    </dgm:pt>
    <dgm:pt modelId="{E9E777E1-2E9F-41C0-8851-77A5588F59E5}" type="pres">
      <dgm:prSet presAssocID="{9E838AE2-4659-4603-ABC8-58DF4222C0D4}" presName="circleA" presStyleLbl="node1" presStyleIdx="4" presStyleCnt="6"/>
      <dgm:spPr/>
    </dgm:pt>
    <dgm:pt modelId="{C7C7C473-2E00-4A0C-8D5C-119EB3524524}" type="pres">
      <dgm:prSet presAssocID="{9E838AE2-4659-4603-ABC8-58DF4222C0D4}" presName="spaceA" presStyleCnt="0"/>
      <dgm:spPr/>
    </dgm:pt>
    <dgm:pt modelId="{A12AF484-9125-4DF6-907F-CD8EFCBE226E}" type="pres">
      <dgm:prSet presAssocID="{61F1BCD3-232D-4C03-B56C-182BCB6108CD}" presName="space" presStyleCnt="0"/>
      <dgm:spPr/>
    </dgm:pt>
    <dgm:pt modelId="{200B58D8-A881-40F0-BABE-365E1963C36C}" type="pres">
      <dgm:prSet presAssocID="{6A3BE02A-EB54-458A-BBA4-083A582F3E51}" presName="compositeB" presStyleCnt="0"/>
      <dgm:spPr/>
    </dgm:pt>
    <dgm:pt modelId="{0F9E3ECE-5248-4912-991B-24255616D10D}" type="pres">
      <dgm:prSet presAssocID="{6A3BE02A-EB54-458A-BBA4-083A582F3E51}" presName="textB" presStyleLbl="revTx" presStyleIdx="5" presStyleCnt="6">
        <dgm:presLayoutVars>
          <dgm:bulletEnabled val="1"/>
        </dgm:presLayoutVars>
      </dgm:prSet>
      <dgm:spPr/>
    </dgm:pt>
    <dgm:pt modelId="{B5030368-07F1-477C-B4BA-05DFD1CDFBF2}" type="pres">
      <dgm:prSet presAssocID="{6A3BE02A-EB54-458A-BBA4-083A582F3E51}" presName="circleB" presStyleLbl="node1" presStyleIdx="5" presStyleCnt="6"/>
      <dgm:spPr/>
    </dgm:pt>
    <dgm:pt modelId="{4661EF8D-B26D-4F41-B117-0CA06D4C75E1}" type="pres">
      <dgm:prSet presAssocID="{6A3BE02A-EB54-458A-BBA4-083A582F3E51}" presName="spaceB" presStyleCnt="0"/>
      <dgm:spPr/>
    </dgm:pt>
  </dgm:ptLst>
  <dgm:cxnLst>
    <dgm:cxn modelId="{38E8070B-379F-4400-BB26-46A875532224}" type="presOf" srcId="{AACEAFD5-63CF-4AFC-B46F-BE086C5D447C}" destId="{C80C727A-6478-46C5-B29E-2CB7190F4F11}" srcOrd="0" destOrd="0" presId="urn:microsoft.com/office/officeart/2005/8/layout/hProcess11"/>
    <dgm:cxn modelId="{B5A26D15-09A1-4AD4-9C27-12395D88067F}" type="presOf" srcId="{D07AD3FD-84FF-467E-9693-752776549C61}" destId="{D3B65E27-C775-4721-B10F-D3348A984134}" srcOrd="0" destOrd="0" presId="urn:microsoft.com/office/officeart/2005/8/layout/hProcess11"/>
    <dgm:cxn modelId="{CF54291C-AAFD-4FA4-9A16-20CE892BA907}" srcId="{55C0B14E-AEA6-48D3-A387-ED4A3A3BF840}" destId="{9E838AE2-4659-4603-ABC8-58DF4222C0D4}" srcOrd="4" destOrd="0" parTransId="{5FC53805-9431-4BC8-ADB9-DABF59DE31C7}" sibTransId="{61F1BCD3-232D-4C03-B56C-182BCB6108CD}"/>
    <dgm:cxn modelId="{7D772022-7058-4994-ABF7-9964E6EEB74D}" type="presOf" srcId="{6A3BE02A-EB54-458A-BBA4-083A582F3E51}" destId="{0F9E3ECE-5248-4912-991B-24255616D10D}" srcOrd="0" destOrd="0" presId="urn:microsoft.com/office/officeart/2005/8/layout/hProcess11"/>
    <dgm:cxn modelId="{7CBE8466-6D67-477F-A588-0CE9DB9199F9}" srcId="{55C0B14E-AEA6-48D3-A387-ED4A3A3BF840}" destId="{6A3BE02A-EB54-458A-BBA4-083A582F3E51}" srcOrd="5" destOrd="0" parTransId="{57243484-CEAE-4568-8C13-9FDECAEDB6D4}" sibTransId="{FDBE8299-7EF8-477A-B3DE-628EAD901A15}"/>
    <dgm:cxn modelId="{55492768-9A5E-4F74-AC7C-959C5C24EFD3}" srcId="{55C0B14E-AEA6-48D3-A387-ED4A3A3BF840}" destId="{D07AD3FD-84FF-467E-9693-752776549C61}" srcOrd="1" destOrd="0" parTransId="{7B691773-F524-4FAD-A272-BDF0B0C4370A}" sibTransId="{A8C9B7A9-BC2A-4753-B7F0-F2E361D95520}"/>
    <dgm:cxn modelId="{8157E150-6FED-4CDD-BCB8-62DAA6661D24}" type="presOf" srcId="{32CCB050-072A-41BF-BE1B-388CF53E5629}" destId="{65A7DCE5-102B-490B-9494-8A0BDC7FBC1D}" srcOrd="0" destOrd="0" presId="urn:microsoft.com/office/officeart/2005/8/layout/hProcess11"/>
    <dgm:cxn modelId="{53239C96-427C-420B-95DC-546F3B30ED65}" srcId="{55C0B14E-AEA6-48D3-A387-ED4A3A3BF840}" destId="{D71FC021-6A65-44D1-95B9-0E6C89079866}" srcOrd="2" destOrd="0" parTransId="{862AAE39-3AAD-40E3-BA20-90187BD73242}" sibTransId="{9B090D9D-470E-46E2-AABB-0368A52481AA}"/>
    <dgm:cxn modelId="{0A672FAC-CE61-4C85-84A4-FF2C505E0B0C}" type="presOf" srcId="{D71FC021-6A65-44D1-95B9-0E6C89079866}" destId="{546324EE-9675-497E-8171-B3151E65B678}" srcOrd="0" destOrd="0" presId="urn:microsoft.com/office/officeart/2005/8/layout/hProcess11"/>
    <dgm:cxn modelId="{881C58B0-B163-4147-B58A-FCBCFD4BBA35}" type="presOf" srcId="{55C0B14E-AEA6-48D3-A387-ED4A3A3BF840}" destId="{EA18C4EF-DAD1-4AA9-B206-D9CB78AC5350}" srcOrd="0" destOrd="0" presId="urn:microsoft.com/office/officeart/2005/8/layout/hProcess11"/>
    <dgm:cxn modelId="{AE101ABC-7EA3-4444-A576-8AB15A371C84}" srcId="{55C0B14E-AEA6-48D3-A387-ED4A3A3BF840}" destId="{AACEAFD5-63CF-4AFC-B46F-BE086C5D447C}" srcOrd="0" destOrd="0" parTransId="{7A0BD8EC-BB4A-4912-A54E-6F39B681264E}" sibTransId="{7A8D4B4D-06E9-4958-810D-A6226B6AC588}"/>
    <dgm:cxn modelId="{0C3AFDDD-CFB2-48E8-8169-2B320BE543FC}" type="presOf" srcId="{9E838AE2-4659-4603-ABC8-58DF4222C0D4}" destId="{6BA52DDC-C945-4EED-AF0C-C855A50534E7}" srcOrd="0" destOrd="0" presId="urn:microsoft.com/office/officeart/2005/8/layout/hProcess11"/>
    <dgm:cxn modelId="{042E0AE1-6450-410A-B96E-AFBADB139BEA}" srcId="{55C0B14E-AEA6-48D3-A387-ED4A3A3BF840}" destId="{32CCB050-072A-41BF-BE1B-388CF53E5629}" srcOrd="3" destOrd="0" parTransId="{B301371B-A53D-4B79-8B8D-7B304894442B}" sibTransId="{BF05D8EE-4413-4737-8721-DAF10D6CAB04}"/>
    <dgm:cxn modelId="{50AFB8D5-C6D9-4A6F-963D-51368CDF1BC4}" type="presParOf" srcId="{EA18C4EF-DAD1-4AA9-B206-D9CB78AC5350}" destId="{E3C8B4DE-BB04-4788-8654-228B725B0347}" srcOrd="0" destOrd="0" presId="urn:microsoft.com/office/officeart/2005/8/layout/hProcess11"/>
    <dgm:cxn modelId="{41106539-A053-4BAB-B2D3-9A9B9B59A927}" type="presParOf" srcId="{EA18C4EF-DAD1-4AA9-B206-D9CB78AC5350}" destId="{6FF420CB-4E3F-4D6C-B9B5-6A1703622A5E}" srcOrd="1" destOrd="0" presId="urn:microsoft.com/office/officeart/2005/8/layout/hProcess11"/>
    <dgm:cxn modelId="{57414765-4F86-442C-ADF1-7E2661A5820C}" type="presParOf" srcId="{6FF420CB-4E3F-4D6C-B9B5-6A1703622A5E}" destId="{14E3CF5E-B98E-4530-915A-AE722AB32766}" srcOrd="0" destOrd="0" presId="urn:microsoft.com/office/officeart/2005/8/layout/hProcess11"/>
    <dgm:cxn modelId="{D2DDFB1C-79CF-491E-A3A1-A73BA3538F95}" type="presParOf" srcId="{14E3CF5E-B98E-4530-915A-AE722AB32766}" destId="{C80C727A-6478-46C5-B29E-2CB7190F4F11}" srcOrd="0" destOrd="0" presId="urn:microsoft.com/office/officeart/2005/8/layout/hProcess11"/>
    <dgm:cxn modelId="{E4AA8464-DF1E-4F38-B359-55FC5007F711}" type="presParOf" srcId="{14E3CF5E-B98E-4530-915A-AE722AB32766}" destId="{07273D3C-5CEE-4928-99FC-28E41816E005}" srcOrd="1" destOrd="0" presId="urn:microsoft.com/office/officeart/2005/8/layout/hProcess11"/>
    <dgm:cxn modelId="{8F8ECE02-6033-4988-957E-8771E9D03123}" type="presParOf" srcId="{14E3CF5E-B98E-4530-915A-AE722AB32766}" destId="{8A0A0811-77B1-478C-A7BF-F15193633137}" srcOrd="2" destOrd="0" presId="urn:microsoft.com/office/officeart/2005/8/layout/hProcess11"/>
    <dgm:cxn modelId="{9331DB23-E415-4C2D-92C2-A842DFBC8B38}" type="presParOf" srcId="{6FF420CB-4E3F-4D6C-B9B5-6A1703622A5E}" destId="{0C38CB67-A0A8-4EF7-B21D-88936614515C}" srcOrd="1" destOrd="0" presId="urn:microsoft.com/office/officeart/2005/8/layout/hProcess11"/>
    <dgm:cxn modelId="{33696065-7E62-479B-99F6-BB5EE41054ED}" type="presParOf" srcId="{6FF420CB-4E3F-4D6C-B9B5-6A1703622A5E}" destId="{496BE113-CE43-42BA-93F3-2751D99F310C}" srcOrd="2" destOrd="0" presId="urn:microsoft.com/office/officeart/2005/8/layout/hProcess11"/>
    <dgm:cxn modelId="{ED8BB4ED-145B-4A52-AFB3-A464DF0C9E6A}" type="presParOf" srcId="{496BE113-CE43-42BA-93F3-2751D99F310C}" destId="{D3B65E27-C775-4721-B10F-D3348A984134}" srcOrd="0" destOrd="0" presId="urn:microsoft.com/office/officeart/2005/8/layout/hProcess11"/>
    <dgm:cxn modelId="{5F985063-BA51-456D-A854-2A6A9BB2699B}" type="presParOf" srcId="{496BE113-CE43-42BA-93F3-2751D99F310C}" destId="{B64D46DD-C166-41F2-AF5D-6E8B19F48B2B}" srcOrd="1" destOrd="0" presId="urn:microsoft.com/office/officeart/2005/8/layout/hProcess11"/>
    <dgm:cxn modelId="{5C3D7C1F-2EDB-44E3-A31C-9B5557032AEF}" type="presParOf" srcId="{496BE113-CE43-42BA-93F3-2751D99F310C}" destId="{1C014775-1590-4717-9EC1-FF3727E09A76}" srcOrd="2" destOrd="0" presId="urn:microsoft.com/office/officeart/2005/8/layout/hProcess11"/>
    <dgm:cxn modelId="{47CB4125-466E-4566-BEF4-CCBA39B1658A}" type="presParOf" srcId="{6FF420CB-4E3F-4D6C-B9B5-6A1703622A5E}" destId="{F8F5D934-EECE-4357-80F9-5F7CF7337A62}" srcOrd="3" destOrd="0" presId="urn:microsoft.com/office/officeart/2005/8/layout/hProcess11"/>
    <dgm:cxn modelId="{27D77F25-24D5-4FBC-B6AE-AA69DAC04FA9}" type="presParOf" srcId="{6FF420CB-4E3F-4D6C-B9B5-6A1703622A5E}" destId="{37B7B2CF-24DE-4873-B2F7-EC8708681347}" srcOrd="4" destOrd="0" presId="urn:microsoft.com/office/officeart/2005/8/layout/hProcess11"/>
    <dgm:cxn modelId="{6076BE8D-8E47-466C-B878-000C3BFDB4C9}" type="presParOf" srcId="{37B7B2CF-24DE-4873-B2F7-EC8708681347}" destId="{546324EE-9675-497E-8171-B3151E65B678}" srcOrd="0" destOrd="0" presId="urn:microsoft.com/office/officeart/2005/8/layout/hProcess11"/>
    <dgm:cxn modelId="{4C5DFF25-2E2B-4E62-96B4-15C661F3A132}" type="presParOf" srcId="{37B7B2CF-24DE-4873-B2F7-EC8708681347}" destId="{0C6DF2C4-2543-4321-8A8C-9B8D4092CB03}" srcOrd="1" destOrd="0" presId="urn:microsoft.com/office/officeart/2005/8/layout/hProcess11"/>
    <dgm:cxn modelId="{625E8069-F958-4CFF-BB7B-EE5806425D6F}" type="presParOf" srcId="{37B7B2CF-24DE-4873-B2F7-EC8708681347}" destId="{F402C475-0EBB-4347-ABF2-921A7F1FE477}" srcOrd="2" destOrd="0" presId="urn:microsoft.com/office/officeart/2005/8/layout/hProcess11"/>
    <dgm:cxn modelId="{403C36A5-E8B3-431A-A632-B2771A7C8899}" type="presParOf" srcId="{6FF420CB-4E3F-4D6C-B9B5-6A1703622A5E}" destId="{96594181-4470-4CEA-A094-6CB3A0B14ABB}" srcOrd="5" destOrd="0" presId="urn:microsoft.com/office/officeart/2005/8/layout/hProcess11"/>
    <dgm:cxn modelId="{F0BDAFBA-4876-49B2-8855-68FFC75DA9EB}" type="presParOf" srcId="{6FF420CB-4E3F-4D6C-B9B5-6A1703622A5E}" destId="{83D9D2E0-46B7-4C28-981E-620FE225543A}" srcOrd="6" destOrd="0" presId="urn:microsoft.com/office/officeart/2005/8/layout/hProcess11"/>
    <dgm:cxn modelId="{DEC84D19-A027-4E29-8750-ABD233EF3D19}" type="presParOf" srcId="{83D9D2E0-46B7-4C28-981E-620FE225543A}" destId="{65A7DCE5-102B-490B-9494-8A0BDC7FBC1D}" srcOrd="0" destOrd="0" presId="urn:microsoft.com/office/officeart/2005/8/layout/hProcess11"/>
    <dgm:cxn modelId="{88373DA8-B59B-4569-ADB9-4EBF9B34B5FF}" type="presParOf" srcId="{83D9D2E0-46B7-4C28-981E-620FE225543A}" destId="{E0555EB8-A9F6-46C7-A144-04B5900A60DA}" srcOrd="1" destOrd="0" presId="urn:microsoft.com/office/officeart/2005/8/layout/hProcess11"/>
    <dgm:cxn modelId="{0C440F24-73BE-4D76-ADCB-3FD8A5DCD795}" type="presParOf" srcId="{83D9D2E0-46B7-4C28-981E-620FE225543A}" destId="{323935F6-85B5-4053-9E91-BCA3A59D051A}" srcOrd="2" destOrd="0" presId="urn:microsoft.com/office/officeart/2005/8/layout/hProcess11"/>
    <dgm:cxn modelId="{753013E0-FE0B-42A5-B799-73181273E83E}" type="presParOf" srcId="{6FF420CB-4E3F-4D6C-B9B5-6A1703622A5E}" destId="{BFDCA41F-606B-44A5-8267-B0FBCD04F33F}" srcOrd="7" destOrd="0" presId="urn:microsoft.com/office/officeart/2005/8/layout/hProcess11"/>
    <dgm:cxn modelId="{4385233C-38E6-4722-AC04-0BCF316B9DB4}" type="presParOf" srcId="{6FF420CB-4E3F-4D6C-B9B5-6A1703622A5E}" destId="{94C2A441-1AB9-40B8-B38E-D69CE9F94A0A}" srcOrd="8" destOrd="0" presId="urn:microsoft.com/office/officeart/2005/8/layout/hProcess11"/>
    <dgm:cxn modelId="{CFDA2A0F-B3F7-4E81-AF59-9D50AFB290DD}" type="presParOf" srcId="{94C2A441-1AB9-40B8-B38E-D69CE9F94A0A}" destId="{6BA52DDC-C945-4EED-AF0C-C855A50534E7}" srcOrd="0" destOrd="0" presId="urn:microsoft.com/office/officeart/2005/8/layout/hProcess11"/>
    <dgm:cxn modelId="{A712710C-A78C-43EF-958E-4D81A1E90859}" type="presParOf" srcId="{94C2A441-1AB9-40B8-B38E-D69CE9F94A0A}" destId="{E9E777E1-2E9F-41C0-8851-77A5588F59E5}" srcOrd="1" destOrd="0" presId="urn:microsoft.com/office/officeart/2005/8/layout/hProcess11"/>
    <dgm:cxn modelId="{2E1B3FA5-ACE9-47B5-BD3A-02C986BADC49}" type="presParOf" srcId="{94C2A441-1AB9-40B8-B38E-D69CE9F94A0A}" destId="{C7C7C473-2E00-4A0C-8D5C-119EB3524524}" srcOrd="2" destOrd="0" presId="urn:microsoft.com/office/officeart/2005/8/layout/hProcess11"/>
    <dgm:cxn modelId="{30A0997F-19E7-46FE-B2F3-8B7ED68CEB30}" type="presParOf" srcId="{6FF420CB-4E3F-4D6C-B9B5-6A1703622A5E}" destId="{A12AF484-9125-4DF6-907F-CD8EFCBE226E}" srcOrd="9" destOrd="0" presId="urn:microsoft.com/office/officeart/2005/8/layout/hProcess11"/>
    <dgm:cxn modelId="{5DC01BC1-945B-4758-BD87-2093B9B6233E}" type="presParOf" srcId="{6FF420CB-4E3F-4D6C-B9B5-6A1703622A5E}" destId="{200B58D8-A881-40F0-BABE-365E1963C36C}" srcOrd="10" destOrd="0" presId="urn:microsoft.com/office/officeart/2005/8/layout/hProcess11"/>
    <dgm:cxn modelId="{4BD954A2-BB49-4BF1-A5C3-92AA29F50EB0}" type="presParOf" srcId="{200B58D8-A881-40F0-BABE-365E1963C36C}" destId="{0F9E3ECE-5248-4912-991B-24255616D10D}" srcOrd="0" destOrd="0" presId="urn:microsoft.com/office/officeart/2005/8/layout/hProcess11"/>
    <dgm:cxn modelId="{C3E3C479-6C05-4230-B743-C642F27A997D}" type="presParOf" srcId="{200B58D8-A881-40F0-BABE-365E1963C36C}" destId="{B5030368-07F1-477C-B4BA-05DFD1CDFBF2}" srcOrd="1" destOrd="0" presId="urn:microsoft.com/office/officeart/2005/8/layout/hProcess11"/>
    <dgm:cxn modelId="{62C86F4E-E44B-44DE-9587-4ECEDA7F34F8}" type="presParOf" srcId="{200B58D8-A881-40F0-BABE-365E1963C36C}" destId="{4661EF8D-B26D-4F41-B117-0CA06D4C75E1}"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C8B4DE-BB04-4788-8654-228B725B0347}">
      <dsp:nvSpPr>
        <dsp:cNvPr id="0" name=""/>
        <dsp:cNvSpPr/>
      </dsp:nvSpPr>
      <dsp:spPr>
        <a:xfrm>
          <a:off x="0" y="1204964"/>
          <a:ext cx="11247894" cy="1606619"/>
        </a:xfrm>
        <a:prstGeom prst="notchedRightArrow">
          <a:avLst/>
        </a:prstGeom>
        <a:solidFill>
          <a:schemeClr val="accent2">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C80C727A-6478-46C5-B29E-2CB7190F4F11}">
      <dsp:nvSpPr>
        <dsp:cNvPr id="0" name=""/>
        <dsp:cNvSpPr/>
      </dsp:nvSpPr>
      <dsp:spPr>
        <a:xfrm>
          <a:off x="2780" y="0"/>
          <a:ext cx="1618807" cy="1606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n-US" sz="1400" b="1" kern="1200" dirty="0">
              <a:effectLst/>
              <a:latin typeface="Times New Roman" panose="02020603050405020304" pitchFamily="18" charset="0"/>
              <a:cs typeface="Times New Roman" panose="02020603050405020304" pitchFamily="18" charset="0"/>
            </a:rPr>
            <a:t>Introduction</a:t>
          </a:r>
        </a:p>
      </dsp:txBody>
      <dsp:txXfrm>
        <a:off x="2780" y="0"/>
        <a:ext cx="1618807" cy="1606619"/>
      </dsp:txXfrm>
    </dsp:sp>
    <dsp:sp modelId="{07273D3C-5CEE-4928-99FC-28E41816E005}">
      <dsp:nvSpPr>
        <dsp:cNvPr id="0" name=""/>
        <dsp:cNvSpPr/>
      </dsp:nvSpPr>
      <dsp:spPr>
        <a:xfrm>
          <a:off x="611356" y="1807446"/>
          <a:ext cx="401654" cy="401654"/>
        </a:xfrm>
        <a:prstGeom prst="ellipse">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D3B65E27-C775-4721-B10F-D3348A984134}">
      <dsp:nvSpPr>
        <dsp:cNvPr id="0" name=""/>
        <dsp:cNvSpPr/>
      </dsp:nvSpPr>
      <dsp:spPr>
        <a:xfrm>
          <a:off x="1702527" y="2409928"/>
          <a:ext cx="1618807" cy="1606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US" sz="1400" b="1" kern="1200" dirty="0">
              <a:effectLst/>
              <a:latin typeface="Times New Roman" panose="02020603050405020304" pitchFamily="18" charset="0"/>
              <a:cs typeface="Times New Roman" panose="02020603050405020304" pitchFamily="18" charset="0"/>
            </a:rPr>
            <a:t>Specification and Operation</a:t>
          </a:r>
        </a:p>
      </dsp:txBody>
      <dsp:txXfrm>
        <a:off x="1702527" y="2409928"/>
        <a:ext cx="1618807" cy="1606619"/>
      </dsp:txXfrm>
    </dsp:sp>
    <dsp:sp modelId="{B64D46DD-C166-41F2-AF5D-6E8B19F48B2B}">
      <dsp:nvSpPr>
        <dsp:cNvPr id="0" name=""/>
        <dsp:cNvSpPr/>
      </dsp:nvSpPr>
      <dsp:spPr>
        <a:xfrm>
          <a:off x="2311103" y="1807446"/>
          <a:ext cx="401654" cy="401654"/>
        </a:xfrm>
        <a:prstGeom prst="ellipse">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546324EE-9675-497E-8171-B3151E65B678}">
      <dsp:nvSpPr>
        <dsp:cNvPr id="0" name=""/>
        <dsp:cNvSpPr/>
      </dsp:nvSpPr>
      <dsp:spPr>
        <a:xfrm>
          <a:off x="3402275" y="0"/>
          <a:ext cx="1618807" cy="1606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en-US" sz="1400" b="1" kern="1200" dirty="0">
              <a:effectLst/>
              <a:latin typeface="Times New Roman" panose="02020603050405020304" pitchFamily="18" charset="0"/>
              <a:cs typeface="Times New Roman" panose="02020603050405020304" pitchFamily="18" charset="0"/>
            </a:rPr>
            <a:t>Mueller matrix formalism</a:t>
          </a:r>
        </a:p>
      </dsp:txBody>
      <dsp:txXfrm>
        <a:off x="3402275" y="0"/>
        <a:ext cx="1618807" cy="1606619"/>
      </dsp:txXfrm>
    </dsp:sp>
    <dsp:sp modelId="{0C6DF2C4-2543-4321-8A8C-9B8D4092CB03}">
      <dsp:nvSpPr>
        <dsp:cNvPr id="0" name=""/>
        <dsp:cNvSpPr/>
      </dsp:nvSpPr>
      <dsp:spPr>
        <a:xfrm>
          <a:off x="4010851" y="1807446"/>
          <a:ext cx="401654" cy="401654"/>
        </a:xfrm>
        <a:prstGeom prst="ellipse">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65A7DCE5-102B-490B-9494-8A0BDC7FBC1D}">
      <dsp:nvSpPr>
        <dsp:cNvPr id="0" name=""/>
        <dsp:cNvSpPr/>
      </dsp:nvSpPr>
      <dsp:spPr>
        <a:xfrm>
          <a:off x="5233906" y="2409928"/>
          <a:ext cx="1618807" cy="1606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l" defTabSz="533400">
            <a:lnSpc>
              <a:spcPts val="1500"/>
            </a:lnSpc>
            <a:spcBef>
              <a:spcPct val="0"/>
            </a:spcBef>
            <a:spcAft>
              <a:spcPts val="0"/>
            </a:spcAft>
            <a:buNone/>
          </a:pPr>
          <a:r>
            <a:rPr lang="en-US" sz="1400" b="1" kern="1200" dirty="0">
              <a:effectLst/>
              <a:latin typeface="Times New Roman" panose="02020603050405020304" pitchFamily="18" charset="0"/>
              <a:cs typeface="Times New Roman" panose="02020603050405020304" pitchFamily="18" charset="0"/>
            </a:rPr>
            <a:t>Generalized Mueller matrix for different crystals</a:t>
          </a:r>
        </a:p>
        <a:p>
          <a:pPr marL="0" lvl="0" indent="0" algn="l" defTabSz="533400">
            <a:lnSpc>
              <a:spcPts val="1500"/>
            </a:lnSpc>
            <a:spcBef>
              <a:spcPct val="0"/>
            </a:spcBef>
            <a:spcAft>
              <a:spcPts val="0"/>
            </a:spcAft>
            <a:buNone/>
          </a:pPr>
          <a:r>
            <a:rPr lang="en-US" sz="1400" b="1" kern="1200" dirty="0">
              <a:effectLst/>
              <a:latin typeface="Times New Roman" panose="02020603050405020304" pitchFamily="18" charset="0"/>
              <a:cs typeface="Times New Roman" panose="02020603050405020304" pitchFamily="18" charset="0"/>
            </a:rPr>
            <a:t>And waveplates</a:t>
          </a:r>
          <a:endParaRPr lang="ru-RU" sz="2000" b="1" dirty="0">
            <a:effectLst>
              <a:outerShdw blurRad="50800" dist="38100" dir="2700000" algn="tl" rotWithShape="0">
                <a:schemeClr val="tx1">
                  <a:alpha val="50000"/>
                </a:schemeClr>
              </a:outerShdw>
            </a:effectLst>
            <a:latin typeface="Times New Roman" panose="02020603050405020304" pitchFamily="18" charset="0"/>
            <a:cs typeface="Times New Roman" panose="02020603050405020304" pitchFamily="18" charset="0"/>
          </a:endParaRPr>
        </a:p>
      </dsp:txBody>
      <dsp:txXfrm>
        <a:off x="5233906" y="2409928"/>
        <a:ext cx="1618807" cy="1606619"/>
      </dsp:txXfrm>
    </dsp:sp>
    <dsp:sp modelId="{E0555EB8-A9F6-46C7-A144-04B5900A60DA}">
      <dsp:nvSpPr>
        <dsp:cNvPr id="0" name=""/>
        <dsp:cNvSpPr/>
      </dsp:nvSpPr>
      <dsp:spPr>
        <a:xfrm>
          <a:off x="5710598" y="1807446"/>
          <a:ext cx="401654" cy="401654"/>
        </a:xfrm>
        <a:prstGeom prst="ellipse">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6BA52DDC-C945-4EED-AF0C-C855A50534E7}">
      <dsp:nvSpPr>
        <dsp:cNvPr id="0" name=""/>
        <dsp:cNvSpPr/>
      </dsp:nvSpPr>
      <dsp:spPr>
        <a:xfrm>
          <a:off x="6801769" y="0"/>
          <a:ext cx="1618807" cy="1606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endParaRPr lang="ru-RU" sz="1400" b="1" kern="1200" dirty="0">
            <a:effectLst/>
            <a:latin typeface="Times New Roman" panose="02020603050405020304" pitchFamily="18" charset="0"/>
            <a:cs typeface="Times New Roman" panose="02020603050405020304" pitchFamily="18" charset="0"/>
          </a:endParaRPr>
        </a:p>
      </dsp:txBody>
      <dsp:txXfrm>
        <a:off x="6801769" y="0"/>
        <a:ext cx="1618807" cy="1606619"/>
      </dsp:txXfrm>
    </dsp:sp>
    <dsp:sp modelId="{E9E777E1-2E9F-41C0-8851-77A5588F59E5}">
      <dsp:nvSpPr>
        <dsp:cNvPr id="0" name=""/>
        <dsp:cNvSpPr/>
      </dsp:nvSpPr>
      <dsp:spPr>
        <a:xfrm>
          <a:off x="7410345" y="1807446"/>
          <a:ext cx="401654" cy="401654"/>
        </a:xfrm>
        <a:prstGeom prst="ellipse">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0F9E3ECE-5248-4912-991B-24255616D10D}">
      <dsp:nvSpPr>
        <dsp:cNvPr id="0" name=""/>
        <dsp:cNvSpPr/>
      </dsp:nvSpPr>
      <dsp:spPr>
        <a:xfrm>
          <a:off x="8501517" y="2409928"/>
          <a:ext cx="1618807" cy="1606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US" sz="1400" b="1" kern="1200" dirty="0">
              <a:effectLst/>
              <a:latin typeface="Times New Roman" panose="02020603050405020304" pitchFamily="18" charset="0"/>
              <a:cs typeface="Times New Roman" panose="02020603050405020304" pitchFamily="18" charset="0"/>
            </a:rPr>
            <a:t>Conclusion</a:t>
          </a:r>
          <a:endParaRPr lang="ru-RU" sz="1400" b="1" kern="1200" dirty="0">
            <a:effectLst>
              <a:outerShdw blurRad="50800" dist="38100" dir="2700000" algn="tl" rotWithShape="0">
                <a:schemeClr val="tx1">
                  <a:alpha val="50000"/>
                </a:schemeClr>
              </a:outerShdw>
            </a:effectLst>
            <a:latin typeface="Times New Roman" panose="02020603050405020304" pitchFamily="18" charset="0"/>
            <a:cs typeface="Times New Roman" panose="02020603050405020304" pitchFamily="18" charset="0"/>
          </a:endParaRPr>
        </a:p>
      </dsp:txBody>
      <dsp:txXfrm>
        <a:off x="8501517" y="2409928"/>
        <a:ext cx="1618807" cy="1606619"/>
      </dsp:txXfrm>
    </dsp:sp>
    <dsp:sp modelId="{B5030368-07F1-477C-B4BA-05DFD1CDFBF2}">
      <dsp:nvSpPr>
        <dsp:cNvPr id="0" name=""/>
        <dsp:cNvSpPr/>
      </dsp:nvSpPr>
      <dsp:spPr>
        <a:xfrm>
          <a:off x="9110093" y="1807446"/>
          <a:ext cx="401654" cy="401654"/>
        </a:xfrm>
        <a:prstGeom prst="ellipse">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D5711E-DBD7-42DF-A926-77F52160FB7E}" type="datetimeFigureOut">
              <a:rPr lang="en-US" smtClean="0"/>
              <a:t>5/18/2023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74F36-CFD2-49EF-B7CF-FC31EF15FC94}" type="slidenum">
              <a:rPr lang="en-US" smtClean="0"/>
              <a:t>‹#›</a:t>
            </a:fld>
            <a:endParaRPr lang="en-US"/>
          </a:p>
        </p:txBody>
      </p:sp>
    </p:spTree>
    <p:extLst>
      <p:ext uri="{BB962C8B-B14F-4D97-AF65-F5344CB8AC3E}">
        <p14:creationId xmlns:p14="http://schemas.microsoft.com/office/powerpoint/2010/main" val="1221730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D8573-B342-1B1A-A0FD-C16BC3D91A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BC5235F-C150-CF41-A867-79BE804B9D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418347-58B4-B83A-9B29-7B510D78C0F9}"/>
              </a:ext>
            </a:extLst>
          </p:cNvPr>
          <p:cNvSpPr>
            <a:spLocks noGrp="1"/>
          </p:cNvSpPr>
          <p:nvPr>
            <p:ph type="dt" sz="half" idx="10"/>
          </p:nvPr>
        </p:nvSpPr>
        <p:spPr/>
        <p:txBody>
          <a:bodyPr/>
          <a:lstStyle/>
          <a:p>
            <a:fld id="{35AF40C4-F046-459C-98D8-CDDE84EF1F4B}" type="datetime1">
              <a:rPr lang="en-US" smtClean="0"/>
              <a:t>5/18/2023</a:t>
            </a:fld>
            <a:endParaRPr lang="en-US" dirty="0"/>
          </a:p>
        </p:txBody>
      </p:sp>
      <p:sp>
        <p:nvSpPr>
          <p:cNvPr id="5" name="Footer Placeholder 4">
            <a:extLst>
              <a:ext uri="{FF2B5EF4-FFF2-40B4-BE49-F238E27FC236}">
                <a16:creationId xmlns:a16="http://schemas.microsoft.com/office/drawing/2014/main" id="{6A462E77-8932-C02A-B3DF-969AD9F4EC3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53025BA-20D4-C5CA-9751-0321BD3C5FA1}"/>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35231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7E99F-A3EF-E99C-52E7-320DC871269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19232D-E970-1F5C-E7A5-0A5173EBFC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35C103-C1ED-BF0B-95B5-86FDC0289966}"/>
              </a:ext>
            </a:extLst>
          </p:cNvPr>
          <p:cNvSpPr>
            <a:spLocks noGrp="1"/>
          </p:cNvSpPr>
          <p:nvPr>
            <p:ph type="dt" sz="half" idx="10"/>
          </p:nvPr>
        </p:nvSpPr>
        <p:spPr/>
        <p:txBody>
          <a:bodyPr/>
          <a:lstStyle/>
          <a:p>
            <a:fld id="{F96E5F88-EBE9-46C3-9017-D1F476A11457}" type="datetime1">
              <a:rPr lang="en-US" smtClean="0"/>
              <a:t>5/18/2023</a:t>
            </a:fld>
            <a:endParaRPr lang="en-US" dirty="0"/>
          </a:p>
        </p:txBody>
      </p:sp>
      <p:sp>
        <p:nvSpPr>
          <p:cNvPr id="5" name="Footer Placeholder 4">
            <a:extLst>
              <a:ext uri="{FF2B5EF4-FFF2-40B4-BE49-F238E27FC236}">
                <a16:creationId xmlns:a16="http://schemas.microsoft.com/office/drawing/2014/main" id="{ACDDF2CD-CF75-BA1B-CBF2-F289716E0D5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FC510B-56A8-CD07-807B-B0E5D86C831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59659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7F6374-618E-8BDF-04EA-8B482840B1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CED018-A103-7243-1100-C7E2A421B0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698B1A-79B2-57D3-0763-3237CCE61FCC}"/>
              </a:ext>
            </a:extLst>
          </p:cNvPr>
          <p:cNvSpPr>
            <a:spLocks noGrp="1"/>
          </p:cNvSpPr>
          <p:nvPr>
            <p:ph type="dt" sz="half" idx="10"/>
          </p:nvPr>
        </p:nvSpPr>
        <p:spPr/>
        <p:txBody>
          <a:bodyPr/>
          <a:lstStyle/>
          <a:p>
            <a:fld id="{8B5E6B61-97EB-4525-8370-40ABB71FB4AC}" type="datetime1">
              <a:rPr lang="en-US" smtClean="0"/>
              <a:t>5/18/2023</a:t>
            </a:fld>
            <a:endParaRPr lang="en-US" dirty="0"/>
          </a:p>
        </p:txBody>
      </p:sp>
      <p:sp>
        <p:nvSpPr>
          <p:cNvPr id="5" name="Footer Placeholder 4">
            <a:extLst>
              <a:ext uri="{FF2B5EF4-FFF2-40B4-BE49-F238E27FC236}">
                <a16:creationId xmlns:a16="http://schemas.microsoft.com/office/drawing/2014/main" id="{B6E65064-E7B9-F090-6BE0-E8F46AD502A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7FE076C-9AB6-BE7B-1DA8-8C8F6E1BBB8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80828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971E5-00F8-94F8-1606-FEDFABC2E9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4F040F-DC8F-99D7-83C4-D26F1D7226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6C9CC0-BF14-EAFA-EFC4-866435B22BC9}"/>
              </a:ext>
            </a:extLst>
          </p:cNvPr>
          <p:cNvSpPr>
            <a:spLocks noGrp="1"/>
          </p:cNvSpPr>
          <p:nvPr>
            <p:ph type="dt" sz="half" idx="10"/>
          </p:nvPr>
        </p:nvSpPr>
        <p:spPr/>
        <p:txBody>
          <a:bodyPr/>
          <a:lstStyle/>
          <a:p>
            <a:fld id="{85C6161D-8E62-41CF-A57C-AF244787CB78}" type="datetime1">
              <a:rPr lang="en-US" smtClean="0"/>
              <a:t>5/18/2023</a:t>
            </a:fld>
            <a:endParaRPr lang="en-US" dirty="0"/>
          </a:p>
        </p:txBody>
      </p:sp>
      <p:sp>
        <p:nvSpPr>
          <p:cNvPr id="5" name="Footer Placeholder 4">
            <a:extLst>
              <a:ext uri="{FF2B5EF4-FFF2-40B4-BE49-F238E27FC236}">
                <a16:creationId xmlns:a16="http://schemas.microsoft.com/office/drawing/2014/main" id="{790048B7-3B37-8460-44BC-C8CA13C087B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35AF11F-3CC0-EB2E-079A-4D0C68AD61D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86940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8A01E-A3AA-3CC8-1A69-58B7FF9CC2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600148-223C-F4BB-9C22-546FCE9BFC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C82D26-D1F0-44D1-C285-6740818A0B20}"/>
              </a:ext>
            </a:extLst>
          </p:cNvPr>
          <p:cNvSpPr>
            <a:spLocks noGrp="1"/>
          </p:cNvSpPr>
          <p:nvPr>
            <p:ph type="dt" sz="half" idx="10"/>
          </p:nvPr>
        </p:nvSpPr>
        <p:spPr/>
        <p:txBody>
          <a:bodyPr/>
          <a:lstStyle/>
          <a:p>
            <a:fld id="{66833BE9-F344-4A34-8293-EA28E1C96647}" type="datetime1">
              <a:rPr lang="en-US" smtClean="0"/>
              <a:t>5/18/2023</a:t>
            </a:fld>
            <a:endParaRPr lang="en-US" dirty="0"/>
          </a:p>
        </p:txBody>
      </p:sp>
      <p:sp>
        <p:nvSpPr>
          <p:cNvPr id="5" name="Footer Placeholder 4">
            <a:extLst>
              <a:ext uri="{FF2B5EF4-FFF2-40B4-BE49-F238E27FC236}">
                <a16:creationId xmlns:a16="http://schemas.microsoft.com/office/drawing/2014/main" id="{4265F379-F6C4-4166-EC5F-6AED6F54D46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14A5158-D1BC-04C8-3B0D-D54C216C4B2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68232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175AB-2670-E97D-9DA7-5EFB0AD834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71DDC6-8C36-279D-E518-C9A8B493ECA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B59B8BA-7022-FF33-044F-2F89392F56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2A13D6A-CA3C-1D11-6232-9BA08CD5B50F}"/>
              </a:ext>
            </a:extLst>
          </p:cNvPr>
          <p:cNvSpPr>
            <a:spLocks noGrp="1"/>
          </p:cNvSpPr>
          <p:nvPr>
            <p:ph type="dt" sz="half" idx="10"/>
          </p:nvPr>
        </p:nvSpPr>
        <p:spPr/>
        <p:txBody>
          <a:bodyPr/>
          <a:lstStyle/>
          <a:p>
            <a:fld id="{C3082BB8-2B56-4739-A31A-A5339BF82F5E}" type="datetime1">
              <a:rPr lang="en-US" smtClean="0"/>
              <a:t>5/18/2023</a:t>
            </a:fld>
            <a:endParaRPr lang="en-US" dirty="0"/>
          </a:p>
        </p:txBody>
      </p:sp>
      <p:sp>
        <p:nvSpPr>
          <p:cNvPr id="6" name="Footer Placeholder 5">
            <a:extLst>
              <a:ext uri="{FF2B5EF4-FFF2-40B4-BE49-F238E27FC236}">
                <a16:creationId xmlns:a16="http://schemas.microsoft.com/office/drawing/2014/main" id="{32F83A6D-EA3A-F41F-1028-B073FCE82AA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D51C560-FFC9-F56F-DA8A-A7226866821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20346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7FDD3-76DC-F8A0-78FA-0BBF9B1ACCE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4201BF-A8A0-B5CA-F81B-7168E7F491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CD2A1D-E196-1CA2-BC8E-1CCACB1DE5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4C363E6-F3DB-75F3-1D69-C117CC2838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F35F70-5BDA-19D8-C827-042053458B7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AD506A-5926-237D-A117-8172A6630CCA}"/>
              </a:ext>
            </a:extLst>
          </p:cNvPr>
          <p:cNvSpPr>
            <a:spLocks noGrp="1"/>
          </p:cNvSpPr>
          <p:nvPr>
            <p:ph type="dt" sz="half" idx="10"/>
          </p:nvPr>
        </p:nvSpPr>
        <p:spPr/>
        <p:txBody>
          <a:bodyPr/>
          <a:lstStyle/>
          <a:p>
            <a:fld id="{808F5970-5FEC-4872-8258-EFE71BB63556}" type="datetime1">
              <a:rPr lang="en-US" smtClean="0"/>
              <a:t>5/18/2023</a:t>
            </a:fld>
            <a:endParaRPr lang="en-US" dirty="0"/>
          </a:p>
        </p:txBody>
      </p:sp>
      <p:sp>
        <p:nvSpPr>
          <p:cNvPr id="8" name="Footer Placeholder 7">
            <a:extLst>
              <a:ext uri="{FF2B5EF4-FFF2-40B4-BE49-F238E27FC236}">
                <a16:creationId xmlns:a16="http://schemas.microsoft.com/office/drawing/2014/main" id="{699BFA24-5FE3-72FB-6044-5D98C609D99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AF5B6B4F-E728-1BBD-C6C5-1DD29B1AC9DD}"/>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41342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C22BB-ABD0-77B3-E35C-F7186887AF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DD731F-B04A-0B24-57B2-4EF6CBD2BA1A}"/>
              </a:ext>
            </a:extLst>
          </p:cNvPr>
          <p:cNvSpPr>
            <a:spLocks noGrp="1"/>
          </p:cNvSpPr>
          <p:nvPr>
            <p:ph type="dt" sz="half" idx="10"/>
          </p:nvPr>
        </p:nvSpPr>
        <p:spPr/>
        <p:txBody>
          <a:bodyPr/>
          <a:lstStyle/>
          <a:p>
            <a:fld id="{B24AB132-B9B5-4FEC-B0DC-E46452831D5F}" type="datetime1">
              <a:rPr lang="en-US" smtClean="0"/>
              <a:t>5/18/2023</a:t>
            </a:fld>
            <a:endParaRPr lang="en-US" dirty="0"/>
          </a:p>
        </p:txBody>
      </p:sp>
      <p:sp>
        <p:nvSpPr>
          <p:cNvPr id="4" name="Footer Placeholder 3">
            <a:extLst>
              <a:ext uri="{FF2B5EF4-FFF2-40B4-BE49-F238E27FC236}">
                <a16:creationId xmlns:a16="http://schemas.microsoft.com/office/drawing/2014/main" id="{5F832BCA-470D-6C4F-0675-9AD53585C12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9FD51DE-F958-883A-3116-EB5BF4EB27AB}"/>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4404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6E38FC-61B6-29B3-46DC-9751F42B93DA}"/>
              </a:ext>
            </a:extLst>
          </p:cNvPr>
          <p:cNvSpPr>
            <a:spLocks noGrp="1"/>
          </p:cNvSpPr>
          <p:nvPr>
            <p:ph type="dt" sz="half" idx="10"/>
          </p:nvPr>
        </p:nvSpPr>
        <p:spPr/>
        <p:txBody>
          <a:bodyPr/>
          <a:lstStyle/>
          <a:p>
            <a:fld id="{F3424CE7-349B-4943-A421-66EF904377F9}" type="datetime1">
              <a:rPr lang="en-US" smtClean="0"/>
              <a:t>5/18/2023</a:t>
            </a:fld>
            <a:endParaRPr lang="en-US" dirty="0"/>
          </a:p>
        </p:txBody>
      </p:sp>
      <p:sp>
        <p:nvSpPr>
          <p:cNvPr id="3" name="Footer Placeholder 2">
            <a:extLst>
              <a:ext uri="{FF2B5EF4-FFF2-40B4-BE49-F238E27FC236}">
                <a16:creationId xmlns:a16="http://schemas.microsoft.com/office/drawing/2014/main" id="{690676BA-51DF-D8D6-3485-A4FE1D217B3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3AB2FCA-3E0F-4F6A-A939-0B3C990F697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87209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1E62-7483-5949-0055-A4710F652E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5D5EEBB-207B-CD75-DEAE-381073F7FA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35C092E-70E6-D695-F45F-5196194ABE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4B6631-D53E-B515-217A-DACACA889B68}"/>
              </a:ext>
            </a:extLst>
          </p:cNvPr>
          <p:cNvSpPr>
            <a:spLocks noGrp="1"/>
          </p:cNvSpPr>
          <p:nvPr>
            <p:ph type="dt" sz="half" idx="10"/>
          </p:nvPr>
        </p:nvSpPr>
        <p:spPr/>
        <p:txBody>
          <a:bodyPr/>
          <a:lstStyle/>
          <a:p>
            <a:fld id="{EAF0F8DE-E818-4CDA-AF5A-9E791A497940}" type="datetime1">
              <a:rPr lang="en-US" smtClean="0"/>
              <a:t>5/18/2023</a:t>
            </a:fld>
            <a:endParaRPr lang="en-US" dirty="0"/>
          </a:p>
        </p:txBody>
      </p:sp>
      <p:sp>
        <p:nvSpPr>
          <p:cNvPr id="6" name="Footer Placeholder 5">
            <a:extLst>
              <a:ext uri="{FF2B5EF4-FFF2-40B4-BE49-F238E27FC236}">
                <a16:creationId xmlns:a16="http://schemas.microsoft.com/office/drawing/2014/main" id="{9B6C59CC-0140-E05F-42B7-EF2F9ACF845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6D1B119-851B-EA18-B326-95785A411F61}"/>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283851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61265-32CC-3E4C-9230-2E28AE9800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FFCF06F-978B-EA9A-780B-CDC137B9D1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B581D27-53D8-C8D6-AEEE-590A7B73E9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812197-A2AE-348B-530D-5B935B650743}"/>
              </a:ext>
            </a:extLst>
          </p:cNvPr>
          <p:cNvSpPr>
            <a:spLocks noGrp="1"/>
          </p:cNvSpPr>
          <p:nvPr>
            <p:ph type="dt" sz="half" idx="10"/>
          </p:nvPr>
        </p:nvSpPr>
        <p:spPr/>
        <p:txBody>
          <a:bodyPr/>
          <a:lstStyle/>
          <a:p>
            <a:fld id="{2CDD26C7-82E3-4303-95E9-BA6B1592EFFC}" type="datetime1">
              <a:rPr lang="en-US" smtClean="0"/>
              <a:t>5/18/2023</a:t>
            </a:fld>
            <a:endParaRPr lang="en-US" dirty="0"/>
          </a:p>
        </p:txBody>
      </p:sp>
      <p:sp>
        <p:nvSpPr>
          <p:cNvPr id="6" name="Footer Placeholder 5">
            <a:extLst>
              <a:ext uri="{FF2B5EF4-FFF2-40B4-BE49-F238E27FC236}">
                <a16:creationId xmlns:a16="http://schemas.microsoft.com/office/drawing/2014/main" id="{C88882D4-1330-B370-FDB4-48393E0A61D6}"/>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D9C13D92-574A-3511-56F0-120B1500695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95060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162282-59DD-D9C3-8265-960964D45C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D11DE69-0ABA-691B-95E0-1371646D7F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04264A-5FCD-8F1A-9300-179FC679AC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2FB6F4-BCED-4215-AC10-4CCECED5E936}" type="datetime1">
              <a:rPr lang="en-US" smtClean="0"/>
              <a:t>5/18/2023</a:t>
            </a:fld>
            <a:endParaRPr lang="en-US" dirty="0"/>
          </a:p>
        </p:txBody>
      </p:sp>
      <p:sp>
        <p:nvSpPr>
          <p:cNvPr id="5" name="Footer Placeholder 4">
            <a:extLst>
              <a:ext uri="{FF2B5EF4-FFF2-40B4-BE49-F238E27FC236}">
                <a16:creationId xmlns:a16="http://schemas.microsoft.com/office/drawing/2014/main" id="{75B72A32-62DF-0683-ADD4-3F599E6F7A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0EBCDCE-1040-3795-E629-1B3FA558A0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353143255"/>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61.png"/><Relationship Id="rId18" Type="http://schemas.openxmlformats.org/officeDocument/2006/relationships/image" Target="../media/image331.png"/><Relationship Id="rId3" Type="http://schemas.openxmlformats.org/officeDocument/2006/relationships/image" Target="../media/image250.png"/><Relationship Id="rId7" Type="http://schemas.openxmlformats.org/officeDocument/2006/relationships/image" Target="../media/image24.png"/><Relationship Id="rId12" Type="http://schemas.openxmlformats.org/officeDocument/2006/relationships/image" Target="../media/image60.png"/><Relationship Id="rId17" Type="http://schemas.openxmlformats.org/officeDocument/2006/relationships/image" Target="../media/image33.png"/><Relationship Id="rId2" Type="http://schemas.openxmlformats.org/officeDocument/2006/relationships/image" Target="../media/image241.png"/><Relationship Id="rId16"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59.png"/><Relationship Id="rId5" Type="http://schemas.openxmlformats.org/officeDocument/2006/relationships/image" Target="../media/image22.png"/><Relationship Id="rId15" Type="http://schemas.openxmlformats.org/officeDocument/2006/relationships/image" Target="../media/image63.png"/><Relationship Id="rId10" Type="http://schemas.openxmlformats.org/officeDocument/2006/relationships/image" Target="../media/image31.png"/><Relationship Id="rId4" Type="http://schemas.openxmlformats.org/officeDocument/2006/relationships/image" Target="../media/image260.png"/><Relationship Id="rId9" Type="http://schemas.openxmlformats.org/officeDocument/2006/relationships/image" Target="../media/image26.png"/><Relationship Id="rId14"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18" Type="http://schemas.openxmlformats.org/officeDocument/2006/relationships/image" Target="../media/image34.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81.png"/><Relationship Id="rId2" Type="http://schemas.openxmlformats.org/officeDocument/2006/relationships/image" Target="../media/image66.png"/><Relationship Id="rId16"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5" Type="http://schemas.openxmlformats.org/officeDocument/2006/relationships/image" Target="../media/image7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s>
</file>

<file path=ppt/slides/_rels/slide1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340.png"/><Relationship Id="rId4" Type="http://schemas.openxmlformats.org/officeDocument/2006/relationships/image" Target="../media/image3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340.png"/><Relationship Id="rId4" Type="http://schemas.openxmlformats.org/officeDocument/2006/relationships/image" Target="../media/image231.png"/></Relationships>
</file>

<file path=ppt/slides/_rels/slide15.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40.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240.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40.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40.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90.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40.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340.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hyperlink" Target="https://doi.org/10.1119/5.0081673"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hyperlink" Target="https://doi.org/10.1119/5.0081673" TargetMode="External"/><Relationship Id="rId5" Type="http://schemas.openxmlformats.org/officeDocument/2006/relationships/image" Target="../media/image630.png"/><Relationship Id="rId4" Type="http://schemas.openxmlformats.org/officeDocument/2006/relationships/image" Target="../media/image620.png"/></Relationships>
</file>

<file path=ppt/slides/_rels/slide24.xml.rels><?xml version="1.0" encoding="UTF-8" standalone="yes"?>
<Relationships xmlns="http://schemas.openxmlformats.org/package/2006/relationships"><Relationship Id="rId3" Type="http://schemas.openxmlformats.org/officeDocument/2006/relationships/hyperlink" Target="https://doi.org/10.1119/5.0081673" TargetMode="External"/><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pn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20.png"/><Relationship Id="rId7"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9.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14.gif"/><Relationship Id="rId13" Type="http://schemas.openxmlformats.org/officeDocument/2006/relationships/image" Target="../media/image28.png"/><Relationship Id="rId3" Type="http://schemas.openxmlformats.org/officeDocument/2006/relationships/image" Target="../media/image180.png"/><Relationship Id="rId7" Type="http://schemas.openxmlformats.org/officeDocument/2006/relationships/image" Target="../media/image13.gif"/><Relationship Id="rId12" Type="http://schemas.openxmlformats.org/officeDocument/2006/relationships/image" Target="../media/image27.png"/><Relationship Id="rId2"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17.gif"/><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16.gif"/><Relationship Id="rId4" Type="http://schemas.openxmlformats.org/officeDocument/2006/relationships/image" Target="../media/image19.png"/><Relationship Id="rId9" Type="http://schemas.openxmlformats.org/officeDocument/2006/relationships/image" Target="../media/image15.gif"/><Relationship Id="rId1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432229D-0BD4-FBAD-43E8-D95F3C868606}"/>
              </a:ext>
            </a:extLst>
          </p:cNvPr>
          <p:cNvSpPr txBox="1"/>
          <p:nvPr/>
        </p:nvSpPr>
        <p:spPr>
          <a:xfrm>
            <a:off x="430784" y="6014977"/>
            <a:ext cx="18966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Date:- </a:t>
            </a:r>
            <a:r>
              <a:rPr lang="en-IN" dirty="0">
                <a:solidFill>
                  <a:prstClr val="black"/>
                </a:solidFill>
                <a:latin typeface="Times New Roman" panose="02020603050405020304" pitchFamily="18" charset="0"/>
                <a:cs typeface="Times New Roman" panose="02020603050405020304" pitchFamily="18" charset="0"/>
              </a:rPr>
              <a:t>03</a:t>
            </a: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-05-2023</a:t>
            </a:r>
          </a:p>
        </p:txBody>
      </p:sp>
      <p:sp>
        <p:nvSpPr>
          <p:cNvPr id="10" name="TextBox 9">
            <a:extLst>
              <a:ext uri="{FF2B5EF4-FFF2-40B4-BE49-F238E27FC236}">
                <a16:creationId xmlns:a16="http://schemas.microsoft.com/office/drawing/2014/main" id="{67AFC9E6-550E-CAF4-37DF-C865DB84ED6C}"/>
              </a:ext>
            </a:extLst>
          </p:cNvPr>
          <p:cNvSpPr txBox="1"/>
          <p:nvPr/>
        </p:nvSpPr>
        <p:spPr>
          <a:xfrm>
            <a:off x="4681505" y="2003923"/>
            <a:ext cx="282898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Under the supervision of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Dr V. Narayanan </a:t>
            </a:r>
          </a:p>
        </p:txBody>
      </p:sp>
      <p:pic>
        <p:nvPicPr>
          <p:cNvPr id="4" name="Picture 3">
            <a:extLst>
              <a:ext uri="{FF2B5EF4-FFF2-40B4-BE49-F238E27FC236}">
                <a16:creationId xmlns:a16="http://schemas.microsoft.com/office/drawing/2014/main" id="{C03D01A5-81F5-02F5-0174-A9F51BE544E6}"/>
              </a:ext>
            </a:extLst>
          </p:cNvPr>
          <p:cNvPicPr>
            <a:picLocks noChangeAspect="1"/>
          </p:cNvPicPr>
          <p:nvPr/>
        </p:nvPicPr>
        <p:blipFill>
          <a:blip r:embed="rId2"/>
          <a:stretch>
            <a:fillRect/>
          </a:stretch>
        </p:blipFill>
        <p:spPr>
          <a:xfrm>
            <a:off x="430784" y="658357"/>
            <a:ext cx="1697734" cy="1847534"/>
          </a:xfrm>
          <a:prstGeom prst="rect">
            <a:avLst/>
          </a:prstGeom>
        </p:spPr>
      </p:pic>
      <p:sp>
        <p:nvSpPr>
          <p:cNvPr id="12" name="TextBox 11">
            <a:extLst>
              <a:ext uri="{FF2B5EF4-FFF2-40B4-BE49-F238E27FC236}">
                <a16:creationId xmlns:a16="http://schemas.microsoft.com/office/drawing/2014/main" id="{B8C48C47-B1D1-B9B7-9B1F-9FD2AE03C1D3}"/>
              </a:ext>
            </a:extLst>
          </p:cNvPr>
          <p:cNvSpPr txBox="1"/>
          <p:nvPr/>
        </p:nvSpPr>
        <p:spPr>
          <a:xfrm>
            <a:off x="4402813" y="4814648"/>
            <a:ext cx="4252404"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Submitted By:- Prashant Kumar Barnwal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Roll no. M21PH206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Dept of Physics, IIT-Jodhpur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 name="TextBox 2">
            <a:extLst>
              <a:ext uri="{FF2B5EF4-FFF2-40B4-BE49-F238E27FC236}">
                <a16:creationId xmlns:a16="http://schemas.microsoft.com/office/drawing/2014/main" id="{4A407C40-D5FC-5420-8BCB-1F11A8FC7B3E}"/>
              </a:ext>
            </a:extLst>
          </p:cNvPr>
          <p:cNvSpPr txBox="1"/>
          <p:nvPr/>
        </p:nvSpPr>
        <p:spPr>
          <a:xfrm>
            <a:off x="2871953" y="1098524"/>
            <a:ext cx="836572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prstClr val="black"/>
                </a:solidFill>
                <a:latin typeface="Times New Roman" panose="02020603050405020304" pitchFamily="18" charset="0"/>
                <a:cs typeface="Times New Roman" panose="02020603050405020304" pitchFamily="18" charset="0"/>
              </a:rPr>
              <a:t>                </a:t>
            </a: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Design of Soleil Babinet Compensator</a:t>
            </a:r>
          </a:p>
        </p:txBody>
      </p:sp>
      <p:sp>
        <p:nvSpPr>
          <p:cNvPr id="5" name="TextBox 4">
            <a:extLst>
              <a:ext uri="{FF2B5EF4-FFF2-40B4-BE49-F238E27FC236}">
                <a16:creationId xmlns:a16="http://schemas.microsoft.com/office/drawing/2014/main" id="{44E901F5-C202-50A7-2ADC-C276E0A8BC39}"/>
              </a:ext>
            </a:extLst>
          </p:cNvPr>
          <p:cNvSpPr txBox="1"/>
          <p:nvPr/>
        </p:nvSpPr>
        <p:spPr>
          <a:xfrm>
            <a:off x="4545367" y="624014"/>
            <a:ext cx="48827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M.Sc. Project Presentation</a:t>
            </a:r>
          </a:p>
        </p:txBody>
      </p:sp>
      <p:sp>
        <p:nvSpPr>
          <p:cNvPr id="2" name="Slide Number Placeholder 1">
            <a:extLst>
              <a:ext uri="{FF2B5EF4-FFF2-40B4-BE49-F238E27FC236}">
                <a16:creationId xmlns:a16="http://schemas.microsoft.com/office/drawing/2014/main" id="{354A9BE3-6EF7-4CC4-004A-250D83EBF7D2}"/>
              </a:ext>
            </a:extLst>
          </p:cNvPr>
          <p:cNvSpPr>
            <a:spLocks noGrp="1"/>
          </p:cNvSpPr>
          <p:nvPr>
            <p:ph type="sldNum" sz="quarter" idx="12"/>
          </p:nvPr>
        </p:nvSpPr>
        <p:spPr/>
        <p:txBody>
          <a:bodyPr/>
          <a:lstStyle/>
          <a:p>
            <a:fld id="{3A98EE3D-8CD1-4C3F-BD1C-C98C9596463C}" type="slidenum">
              <a:rPr lang="en-US" smtClean="0"/>
              <a:t>1</a:t>
            </a:fld>
            <a:endParaRPr lang="en-US" dirty="0"/>
          </a:p>
        </p:txBody>
      </p:sp>
    </p:spTree>
    <p:extLst>
      <p:ext uri="{BB962C8B-B14F-4D97-AF65-F5344CB8AC3E}">
        <p14:creationId xmlns:p14="http://schemas.microsoft.com/office/powerpoint/2010/main" val="4237341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195C7B-034B-C939-2EA5-B6AF8FDD780F}"/>
              </a:ext>
            </a:extLst>
          </p:cNvPr>
          <p:cNvSpPr>
            <a:spLocks noGrp="1"/>
          </p:cNvSpPr>
          <p:nvPr>
            <p:ph type="sldNum" sz="quarter" idx="12"/>
          </p:nvPr>
        </p:nvSpPr>
        <p:spPr/>
        <p:txBody>
          <a:bodyPr/>
          <a:lstStyle/>
          <a:p>
            <a:fld id="{3A98EE3D-8CD1-4C3F-BD1C-C98C9596463C}" type="slidenum">
              <a:rPr lang="en-US" smtClean="0"/>
              <a:t>10</a:t>
            </a:fld>
            <a:endParaRPr lang="en-US" dirty="0"/>
          </a:p>
        </p:txBody>
      </p:sp>
      <p:sp>
        <p:nvSpPr>
          <p:cNvPr id="5" name="TextBox 4">
            <a:extLst>
              <a:ext uri="{FF2B5EF4-FFF2-40B4-BE49-F238E27FC236}">
                <a16:creationId xmlns:a16="http://schemas.microsoft.com/office/drawing/2014/main" id="{1E3B198C-F7B2-1C19-36C7-073540D10175}"/>
              </a:ext>
            </a:extLst>
          </p:cNvPr>
          <p:cNvSpPr txBox="1"/>
          <p:nvPr/>
        </p:nvSpPr>
        <p:spPr>
          <a:xfrm>
            <a:off x="175846" y="131885"/>
            <a:ext cx="964516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Effect of HWP and QWP </a:t>
            </a:r>
          </a:p>
        </p:txBody>
      </p:sp>
      <p:sp>
        <p:nvSpPr>
          <p:cNvPr id="8" name="Rectangle 7">
            <a:extLst>
              <a:ext uri="{FF2B5EF4-FFF2-40B4-BE49-F238E27FC236}">
                <a16:creationId xmlns:a16="http://schemas.microsoft.com/office/drawing/2014/main" id="{1B31EF61-49F4-FF33-6AFD-B0764F6D29FB}"/>
              </a:ext>
            </a:extLst>
          </p:cNvPr>
          <p:cNvSpPr/>
          <p:nvPr/>
        </p:nvSpPr>
        <p:spPr>
          <a:xfrm>
            <a:off x="1266075" y="1366853"/>
            <a:ext cx="246185" cy="67695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B590355-AFEF-53C4-B0C0-38704CA78CE2}"/>
              </a:ext>
            </a:extLst>
          </p:cNvPr>
          <p:cNvSpPr/>
          <p:nvPr/>
        </p:nvSpPr>
        <p:spPr>
          <a:xfrm>
            <a:off x="1257278" y="2478046"/>
            <a:ext cx="246182" cy="67695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2858453-F324-8196-7ACF-1D37C1B9DB87}"/>
              </a:ext>
            </a:extLst>
          </p:cNvPr>
          <p:cNvSpPr/>
          <p:nvPr/>
        </p:nvSpPr>
        <p:spPr>
          <a:xfrm>
            <a:off x="1257277" y="3651720"/>
            <a:ext cx="246183" cy="67695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DD19B07-0269-D85D-C602-1225C4C3AD3D}"/>
              </a:ext>
            </a:extLst>
          </p:cNvPr>
          <p:cNvSpPr/>
          <p:nvPr/>
        </p:nvSpPr>
        <p:spPr>
          <a:xfrm>
            <a:off x="1235329" y="4817626"/>
            <a:ext cx="246184" cy="60545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F46675C-C3CE-6093-9E62-431FD41898E3}"/>
              </a:ext>
            </a:extLst>
          </p:cNvPr>
          <p:cNvSpPr/>
          <p:nvPr/>
        </p:nvSpPr>
        <p:spPr>
          <a:xfrm>
            <a:off x="1222117" y="5970944"/>
            <a:ext cx="246185" cy="60545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24C225-4462-C4B8-98E0-8F0CA4DCD83D}"/>
              </a:ext>
            </a:extLst>
          </p:cNvPr>
          <p:cNvSpPr/>
          <p:nvPr/>
        </p:nvSpPr>
        <p:spPr>
          <a:xfrm>
            <a:off x="8724887" y="1078050"/>
            <a:ext cx="246185" cy="67695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BE54C19-DE10-DDC0-FED7-D26E51593334}"/>
              </a:ext>
            </a:extLst>
          </p:cNvPr>
          <p:cNvSpPr/>
          <p:nvPr/>
        </p:nvSpPr>
        <p:spPr>
          <a:xfrm>
            <a:off x="8724892" y="2303108"/>
            <a:ext cx="246182" cy="67695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7B25140-0BAD-441E-818F-B71BD2F7452C}"/>
              </a:ext>
            </a:extLst>
          </p:cNvPr>
          <p:cNvSpPr/>
          <p:nvPr/>
        </p:nvSpPr>
        <p:spPr>
          <a:xfrm>
            <a:off x="8733667" y="3464519"/>
            <a:ext cx="246183" cy="67695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A3EA8C-1011-976A-93D9-1E0C2B62CAAF}"/>
              </a:ext>
            </a:extLst>
          </p:cNvPr>
          <p:cNvSpPr/>
          <p:nvPr/>
        </p:nvSpPr>
        <p:spPr>
          <a:xfrm>
            <a:off x="8733666" y="4738560"/>
            <a:ext cx="246184" cy="60545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3D48AA8-707D-F476-41AE-A5756C0E39AC}"/>
              </a:ext>
            </a:extLst>
          </p:cNvPr>
          <p:cNvSpPr/>
          <p:nvPr/>
        </p:nvSpPr>
        <p:spPr>
          <a:xfrm>
            <a:off x="8724889" y="5961053"/>
            <a:ext cx="246185" cy="60545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1B53C7DB-3D8A-5A94-99F3-048D6248CA2B}"/>
              </a:ext>
            </a:extLst>
          </p:cNvPr>
          <p:cNvCxnSpPr/>
          <p:nvPr/>
        </p:nvCxnSpPr>
        <p:spPr>
          <a:xfrm>
            <a:off x="808893" y="1508869"/>
            <a:ext cx="0" cy="46599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2D69BEE-D45B-4318-0FF2-9342DBDFC64F}"/>
              </a:ext>
            </a:extLst>
          </p:cNvPr>
          <p:cNvCxnSpPr/>
          <p:nvPr/>
        </p:nvCxnSpPr>
        <p:spPr>
          <a:xfrm>
            <a:off x="800101" y="2647580"/>
            <a:ext cx="0" cy="4572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A216CC4-244F-A02F-30B6-681383F76836}"/>
              </a:ext>
            </a:extLst>
          </p:cNvPr>
          <p:cNvCxnSpPr/>
          <p:nvPr/>
        </p:nvCxnSpPr>
        <p:spPr>
          <a:xfrm>
            <a:off x="782516" y="3749167"/>
            <a:ext cx="0" cy="5055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A4FD9F0-E951-E6CC-B8DC-F0349FD41518}"/>
              </a:ext>
            </a:extLst>
          </p:cNvPr>
          <p:cNvCxnSpPr/>
          <p:nvPr/>
        </p:nvCxnSpPr>
        <p:spPr>
          <a:xfrm>
            <a:off x="764931" y="4817626"/>
            <a:ext cx="0" cy="5091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1F1E8CA-7F3D-C992-CFCE-81EB6D2B4515}"/>
              </a:ext>
            </a:extLst>
          </p:cNvPr>
          <p:cNvCxnSpPr/>
          <p:nvPr/>
        </p:nvCxnSpPr>
        <p:spPr>
          <a:xfrm>
            <a:off x="703384" y="5974024"/>
            <a:ext cx="0" cy="46845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001B03C-9DB3-D78B-C1AB-BA07DA9480C5}"/>
              </a:ext>
            </a:extLst>
          </p:cNvPr>
          <p:cNvCxnSpPr/>
          <p:nvPr/>
        </p:nvCxnSpPr>
        <p:spPr>
          <a:xfrm>
            <a:off x="8308732" y="1302146"/>
            <a:ext cx="0" cy="46599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6825634-C389-E190-3CE0-3FB8E4970184}"/>
              </a:ext>
            </a:extLst>
          </p:cNvPr>
          <p:cNvCxnSpPr/>
          <p:nvPr/>
        </p:nvCxnSpPr>
        <p:spPr>
          <a:xfrm>
            <a:off x="8282355" y="2436257"/>
            <a:ext cx="0" cy="4572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A0E8581-EEC5-DE42-664D-627F40D98443}"/>
              </a:ext>
            </a:extLst>
          </p:cNvPr>
          <p:cNvCxnSpPr/>
          <p:nvPr/>
        </p:nvCxnSpPr>
        <p:spPr>
          <a:xfrm>
            <a:off x="8308732" y="3571185"/>
            <a:ext cx="0" cy="5055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EC1ADDA-3ABE-7BE7-9BEE-CFAA7EEBEE86}"/>
              </a:ext>
            </a:extLst>
          </p:cNvPr>
          <p:cNvCxnSpPr/>
          <p:nvPr/>
        </p:nvCxnSpPr>
        <p:spPr>
          <a:xfrm>
            <a:off x="8282355" y="4857253"/>
            <a:ext cx="0" cy="5091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78BAD6A-463F-F54B-CBC4-6613AFEA07A0}"/>
              </a:ext>
            </a:extLst>
          </p:cNvPr>
          <p:cNvCxnSpPr/>
          <p:nvPr/>
        </p:nvCxnSpPr>
        <p:spPr>
          <a:xfrm>
            <a:off x="8273562" y="6008378"/>
            <a:ext cx="0" cy="46845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BD6FB7F-0B5F-1CD6-72B3-DC1A6C1A302C}"/>
              </a:ext>
            </a:extLst>
          </p:cNvPr>
          <p:cNvCxnSpPr>
            <a:stCxn id="8" idx="0"/>
          </p:cNvCxnSpPr>
          <p:nvPr/>
        </p:nvCxnSpPr>
        <p:spPr>
          <a:xfrm flipV="1">
            <a:off x="1389168" y="1122794"/>
            <a:ext cx="8794" cy="2440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88679D4-52CB-FABE-35C2-74657C19FA65}"/>
              </a:ext>
            </a:extLst>
          </p:cNvPr>
          <p:cNvCxnSpPr>
            <a:cxnSpLocks/>
          </p:cNvCxnSpPr>
          <p:nvPr/>
        </p:nvCxnSpPr>
        <p:spPr>
          <a:xfrm flipV="1">
            <a:off x="1389168" y="2280175"/>
            <a:ext cx="0" cy="213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3247A66-E7B0-D659-14E0-CBDAA42EECE1}"/>
              </a:ext>
            </a:extLst>
          </p:cNvPr>
          <p:cNvCxnSpPr>
            <a:stCxn id="10" idx="0"/>
          </p:cNvCxnSpPr>
          <p:nvPr/>
        </p:nvCxnSpPr>
        <p:spPr>
          <a:xfrm flipV="1">
            <a:off x="1380369" y="3445045"/>
            <a:ext cx="8799" cy="206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79F164B-40F2-C107-41DD-9B6B0092EE96}"/>
              </a:ext>
            </a:extLst>
          </p:cNvPr>
          <p:cNvCxnSpPr>
            <a:stCxn id="11" idx="0"/>
          </p:cNvCxnSpPr>
          <p:nvPr/>
        </p:nvCxnSpPr>
        <p:spPr>
          <a:xfrm flipV="1">
            <a:off x="1358421" y="4579022"/>
            <a:ext cx="0" cy="238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568512E-74E5-D363-F67B-C9DDA2A14AF4}"/>
              </a:ext>
            </a:extLst>
          </p:cNvPr>
          <p:cNvCxnSpPr>
            <a:stCxn id="12" idx="0"/>
          </p:cNvCxnSpPr>
          <p:nvPr/>
        </p:nvCxnSpPr>
        <p:spPr>
          <a:xfrm flipH="1" flipV="1">
            <a:off x="1345209" y="5746695"/>
            <a:ext cx="1" cy="224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28E5B57-5C19-06D0-885A-E3C42147E176}"/>
              </a:ext>
            </a:extLst>
          </p:cNvPr>
          <p:cNvCxnSpPr>
            <a:stCxn id="13" idx="0"/>
          </p:cNvCxnSpPr>
          <p:nvPr/>
        </p:nvCxnSpPr>
        <p:spPr>
          <a:xfrm flipH="1" flipV="1">
            <a:off x="8847973" y="852345"/>
            <a:ext cx="7" cy="225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35E559C-0B73-DC45-C620-8396BE6A26D1}"/>
              </a:ext>
            </a:extLst>
          </p:cNvPr>
          <p:cNvCxnSpPr>
            <a:stCxn id="14" idx="0"/>
          </p:cNvCxnSpPr>
          <p:nvPr/>
        </p:nvCxnSpPr>
        <p:spPr>
          <a:xfrm flipH="1" flipV="1">
            <a:off x="8847980" y="2043999"/>
            <a:ext cx="3" cy="259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7B027933-9E2C-95A7-15E4-18886BD29869}"/>
              </a:ext>
            </a:extLst>
          </p:cNvPr>
          <p:cNvCxnSpPr>
            <a:stCxn id="15" idx="0"/>
          </p:cNvCxnSpPr>
          <p:nvPr/>
        </p:nvCxnSpPr>
        <p:spPr>
          <a:xfrm flipH="1" flipV="1">
            <a:off x="8856757" y="3197068"/>
            <a:ext cx="2" cy="267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2CF38A3-C8FC-06F7-B267-2C1D6DAEDB3F}"/>
              </a:ext>
            </a:extLst>
          </p:cNvPr>
          <p:cNvCxnSpPr>
            <a:stCxn id="16" idx="0"/>
          </p:cNvCxnSpPr>
          <p:nvPr/>
        </p:nvCxnSpPr>
        <p:spPr>
          <a:xfrm flipV="1">
            <a:off x="8856758" y="4456764"/>
            <a:ext cx="0" cy="281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54D2725-61CB-F59E-75DE-D101133A0B6A}"/>
              </a:ext>
            </a:extLst>
          </p:cNvPr>
          <p:cNvCxnSpPr>
            <a:stCxn id="17" idx="0"/>
          </p:cNvCxnSpPr>
          <p:nvPr/>
        </p:nvCxnSpPr>
        <p:spPr>
          <a:xfrm flipH="1" flipV="1">
            <a:off x="8847981" y="5667235"/>
            <a:ext cx="1" cy="2938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C7FFEA8D-2325-69B3-58CA-1438BC29284F}"/>
              </a:ext>
            </a:extLst>
          </p:cNvPr>
          <p:cNvCxnSpPr/>
          <p:nvPr/>
        </p:nvCxnSpPr>
        <p:spPr>
          <a:xfrm>
            <a:off x="2038334" y="1477771"/>
            <a:ext cx="0" cy="46599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2317EF9-D576-5CD4-9B7A-92456658C1EC}"/>
              </a:ext>
            </a:extLst>
          </p:cNvPr>
          <p:cNvCxnSpPr>
            <a:cxnSpLocks/>
          </p:cNvCxnSpPr>
          <p:nvPr/>
        </p:nvCxnSpPr>
        <p:spPr>
          <a:xfrm>
            <a:off x="1918186" y="2868242"/>
            <a:ext cx="49530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F9489887-5DE6-87C8-E416-BDFF3D3D7864}"/>
              </a:ext>
            </a:extLst>
          </p:cNvPr>
          <p:cNvCxnSpPr/>
          <p:nvPr/>
        </p:nvCxnSpPr>
        <p:spPr>
          <a:xfrm>
            <a:off x="1885948" y="4922216"/>
            <a:ext cx="465992" cy="43126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CEE85FF5-A198-818C-12D6-D8C2B7C06F4F}"/>
              </a:ext>
            </a:extLst>
          </p:cNvPr>
          <p:cNvCxnSpPr/>
          <p:nvPr/>
        </p:nvCxnSpPr>
        <p:spPr>
          <a:xfrm>
            <a:off x="2004643" y="5974024"/>
            <a:ext cx="0" cy="46845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87DF6558-7195-594D-05C6-4D09F03F1DB3}"/>
              </a:ext>
            </a:extLst>
          </p:cNvPr>
          <p:cNvCxnSpPr/>
          <p:nvPr/>
        </p:nvCxnSpPr>
        <p:spPr>
          <a:xfrm>
            <a:off x="9444445" y="1242571"/>
            <a:ext cx="0" cy="53259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B6EE4800-B468-6B62-E611-793CA284E728}"/>
              </a:ext>
            </a:extLst>
          </p:cNvPr>
          <p:cNvSpPr/>
          <p:nvPr/>
        </p:nvSpPr>
        <p:spPr>
          <a:xfrm>
            <a:off x="9274413" y="2417938"/>
            <a:ext cx="451332" cy="39565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Arrow Connector 67">
            <a:extLst>
              <a:ext uri="{FF2B5EF4-FFF2-40B4-BE49-F238E27FC236}">
                <a16:creationId xmlns:a16="http://schemas.microsoft.com/office/drawing/2014/main" id="{D2B3696D-5270-1756-B6B4-77E54241F094}"/>
              </a:ext>
            </a:extLst>
          </p:cNvPr>
          <p:cNvCxnSpPr/>
          <p:nvPr/>
        </p:nvCxnSpPr>
        <p:spPr>
          <a:xfrm>
            <a:off x="9452484" y="3571185"/>
            <a:ext cx="0" cy="5055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943D6BE3-B7D1-A9F8-84D6-AB0540B713E1}"/>
              </a:ext>
            </a:extLst>
          </p:cNvPr>
          <p:cNvSpPr/>
          <p:nvPr/>
        </p:nvSpPr>
        <p:spPr>
          <a:xfrm>
            <a:off x="9365281" y="4868856"/>
            <a:ext cx="451331" cy="39565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052CA33B-D884-7B1A-438E-5048E8D69272}"/>
              </a:ext>
            </a:extLst>
          </p:cNvPr>
          <p:cNvSpPr/>
          <p:nvPr/>
        </p:nvSpPr>
        <p:spPr>
          <a:xfrm>
            <a:off x="9174773" y="6005750"/>
            <a:ext cx="641839" cy="39565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5BC4C50A-CAC5-1994-16A8-1D1B65272E66}"/>
              </a:ext>
            </a:extLst>
          </p:cNvPr>
          <p:cNvSpPr txBox="1"/>
          <p:nvPr/>
        </p:nvSpPr>
        <p:spPr>
          <a:xfrm>
            <a:off x="1125401" y="2003976"/>
            <a:ext cx="852867"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@(0</a:t>
            </a:r>
            <a:r>
              <a:rPr lang="en-US" sz="1400" baseline="30000" dirty="0">
                <a:latin typeface="Times New Roman" panose="02020603050405020304" pitchFamily="18" charset="0"/>
                <a:cs typeface="Times New Roman" panose="02020603050405020304" pitchFamily="18" charset="0"/>
              </a:rPr>
              <a:t>o</a:t>
            </a:r>
            <a:r>
              <a:rPr lang="en-US" sz="1400" dirty="0">
                <a:latin typeface="Times New Roman" panose="02020603050405020304" pitchFamily="18" charset="0"/>
                <a:cs typeface="Times New Roman" panose="02020603050405020304" pitchFamily="18" charset="0"/>
              </a:rPr>
              <a:t>)</a:t>
            </a:r>
          </a:p>
        </p:txBody>
      </p:sp>
      <p:sp>
        <p:nvSpPr>
          <p:cNvPr id="72" name="TextBox 71">
            <a:extLst>
              <a:ext uri="{FF2B5EF4-FFF2-40B4-BE49-F238E27FC236}">
                <a16:creationId xmlns:a16="http://schemas.microsoft.com/office/drawing/2014/main" id="{9DCBFBDC-8511-4C0B-7449-C6410E8BB465}"/>
              </a:ext>
            </a:extLst>
          </p:cNvPr>
          <p:cNvSpPr txBox="1"/>
          <p:nvPr/>
        </p:nvSpPr>
        <p:spPr>
          <a:xfrm>
            <a:off x="1041858" y="3156482"/>
            <a:ext cx="996476"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@(45</a:t>
            </a:r>
            <a:r>
              <a:rPr lang="en-US" sz="1400" baseline="30000" dirty="0">
                <a:latin typeface="Times New Roman" panose="02020603050405020304" pitchFamily="18" charset="0"/>
                <a:cs typeface="Times New Roman" panose="02020603050405020304" pitchFamily="18" charset="0"/>
              </a:rPr>
              <a:t>o</a:t>
            </a:r>
            <a:r>
              <a:rPr lang="en-US" sz="1400" dirty="0">
                <a:latin typeface="Times New Roman" panose="02020603050405020304" pitchFamily="18" charset="0"/>
                <a:cs typeface="Times New Roman" panose="02020603050405020304" pitchFamily="18" charset="0"/>
              </a:rPr>
              <a:t>)</a:t>
            </a:r>
          </a:p>
        </p:txBody>
      </p:sp>
      <p:sp>
        <p:nvSpPr>
          <p:cNvPr id="73" name="TextBox 72">
            <a:extLst>
              <a:ext uri="{FF2B5EF4-FFF2-40B4-BE49-F238E27FC236}">
                <a16:creationId xmlns:a16="http://schemas.microsoft.com/office/drawing/2014/main" id="{50BCED2C-F900-2DDE-B486-668E952E31AF}"/>
              </a:ext>
            </a:extLst>
          </p:cNvPr>
          <p:cNvSpPr txBox="1"/>
          <p:nvPr/>
        </p:nvSpPr>
        <p:spPr>
          <a:xfrm>
            <a:off x="1024272" y="4305092"/>
            <a:ext cx="852867"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@(90</a:t>
            </a:r>
            <a:r>
              <a:rPr lang="en-US" sz="1400" baseline="30000" dirty="0">
                <a:latin typeface="Times New Roman" panose="02020603050405020304" pitchFamily="18" charset="0"/>
                <a:cs typeface="Times New Roman" panose="02020603050405020304" pitchFamily="18" charset="0"/>
              </a:rPr>
              <a:t>o</a:t>
            </a:r>
            <a:r>
              <a:rPr lang="en-US" sz="1400" dirty="0">
                <a:latin typeface="Times New Roman" panose="02020603050405020304" pitchFamily="18" charset="0"/>
                <a:cs typeface="Times New Roman" panose="02020603050405020304" pitchFamily="18" charset="0"/>
              </a:rPr>
              <a:t>)</a:t>
            </a:r>
          </a:p>
        </p:txBody>
      </p:sp>
      <p:sp>
        <p:nvSpPr>
          <p:cNvPr id="74" name="TextBox 73">
            <a:extLst>
              <a:ext uri="{FF2B5EF4-FFF2-40B4-BE49-F238E27FC236}">
                <a16:creationId xmlns:a16="http://schemas.microsoft.com/office/drawing/2014/main" id="{FFCDBDA0-4F69-9239-82CA-165D8B70E9F4}"/>
              </a:ext>
            </a:extLst>
          </p:cNvPr>
          <p:cNvSpPr txBox="1"/>
          <p:nvPr/>
        </p:nvSpPr>
        <p:spPr>
          <a:xfrm>
            <a:off x="947347" y="5423084"/>
            <a:ext cx="1059519"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@(135</a:t>
            </a:r>
            <a:r>
              <a:rPr lang="en-US" sz="1400" baseline="30000" dirty="0">
                <a:latin typeface="Times New Roman" panose="02020603050405020304" pitchFamily="18" charset="0"/>
                <a:cs typeface="Times New Roman" panose="02020603050405020304" pitchFamily="18" charset="0"/>
              </a:rPr>
              <a:t>o</a:t>
            </a:r>
            <a:r>
              <a:rPr lang="en-US" sz="1400" dirty="0">
                <a:latin typeface="Times New Roman" panose="02020603050405020304" pitchFamily="18" charset="0"/>
                <a:cs typeface="Times New Roman" panose="02020603050405020304" pitchFamily="18" charset="0"/>
              </a:rPr>
              <a:t>)</a:t>
            </a:r>
          </a:p>
        </p:txBody>
      </p:sp>
      <p:sp>
        <p:nvSpPr>
          <p:cNvPr id="75" name="TextBox 74">
            <a:extLst>
              <a:ext uri="{FF2B5EF4-FFF2-40B4-BE49-F238E27FC236}">
                <a16:creationId xmlns:a16="http://schemas.microsoft.com/office/drawing/2014/main" id="{102B78A7-B8A2-69CD-984C-E9CA35808362}"/>
              </a:ext>
            </a:extLst>
          </p:cNvPr>
          <p:cNvSpPr txBox="1"/>
          <p:nvPr/>
        </p:nvSpPr>
        <p:spPr>
          <a:xfrm>
            <a:off x="926107" y="6540680"/>
            <a:ext cx="996477"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@(180</a:t>
            </a:r>
            <a:r>
              <a:rPr lang="en-US" sz="1400" baseline="30000" dirty="0">
                <a:latin typeface="Times New Roman" panose="02020603050405020304" pitchFamily="18" charset="0"/>
                <a:cs typeface="Times New Roman" panose="02020603050405020304" pitchFamily="18" charset="0"/>
              </a:rPr>
              <a:t>o</a:t>
            </a:r>
            <a:r>
              <a:rPr lang="en-US" sz="1400" dirty="0">
                <a:latin typeface="Times New Roman" panose="02020603050405020304" pitchFamily="18" charset="0"/>
                <a:cs typeface="Times New Roman" panose="02020603050405020304" pitchFamily="18" charset="0"/>
              </a:rPr>
              <a:t>)</a:t>
            </a:r>
          </a:p>
        </p:txBody>
      </p:sp>
      <p:sp>
        <p:nvSpPr>
          <p:cNvPr id="76" name="TextBox 75">
            <a:extLst>
              <a:ext uri="{FF2B5EF4-FFF2-40B4-BE49-F238E27FC236}">
                <a16:creationId xmlns:a16="http://schemas.microsoft.com/office/drawing/2014/main" id="{D6F4A4AD-9DC9-A6A7-A4FA-D49581BE6920}"/>
              </a:ext>
            </a:extLst>
          </p:cNvPr>
          <p:cNvSpPr txBox="1"/>
          <p:nvPr/>
        </p:nvSpPr>
        <p:spPr>
          <a:xfrm>
            <a:off x="8544640" y="1711391"/>
            <a:ext cx="852867"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@(0</a:t>
            </a:r>
            <a:r>
              <a:rPr lang="en-US" sz="1400" baseline="30000" dirty="0">
                <a:latin typeface="Times New Roman" panose="02020603050405020304" pitchFamily="18" charset="0"/>
                <a:cs typeface="Times New Roman" panose="02020603050405020304" pitchFamily="18" charset="0"/>
              </a:rPr>
              <a:t>o</a:t>
            </a:r>
            <a:r>
              <a:rPr lang="en-US" sz="1400" dirty="0">
                <a:latin typeface="Times New Roman" panose="02020603050405020304" pitchFamily="18" charset="0"/>
                <a:cs typeface="Times New Roman" panose="02020603050405020304" pitchFamily="18" charset="0"/>
              </a:rPr>
              <a:t>)</a:t>
            </a:r>
          </a:p>
        </p:txBody>
      </p:sp>
      <p:sp>
        <p:nvSpPr>
          <p:cNvPr id="77" name="TextBox 76">
            <a:extLst>
              <a:ext uri="{FF2B5EF4-FFF2-40B4-BE49-F238E27FC236}">
                <a16:creationId xmlns:a16="http://schemas.microsoft.com/office/drawing/2014/main" id="{F2129A82-1FCC-CD28-449A-5F9F950B9326}"/>
              </a:ext>
            </a:extLst>
          </p:cNvPr>
          <p:cNvSpPr txBox="1"/>
          <p:nvPr/>
        </p:nvSpPr>
        <p:spPr>
          <a:xfrm>
            <a:off x="8515320" y="2928422"/>
            <a:ext cx="852867"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@(45</a:t>
            </a:r>
            <a:r>
              <a:rPr lang="en-US" sz="1400" baseline="30000" dirty="0">
                <a:latin typeface="Times New Roman" panose="02020603050405020304" pitchFamily="18" charset="0"/>
                <a:cs typeface="Times New Roman" panose="02020603050405020304" pitchFamily="18" charset="0"/>
              </a:rPr>
              <a:t>o</a:t>
            </a:r>
            <a:r>
              <a:rPr lang="en-US" sz="1400" dirty="0">
                <a:latin typeface="Times New Roman" panose="02020603050405020304" pitchFamily="18" charset="0"/>
                <a:cs typeface="Times New Roman" panose="02020603050405020304" pitchFamily="18" charset="0"/>
              </a:rPr>
              <a:t>)</a:t>
            </a:r>
          </a:p>
        </p:txBody>
      </p:sp>
      <p:sp>
        <p:nvSpPr>
          <p:cNvPr id="78" name="TextBox 77">
            <a:extLst>
              <a:ext uri="{FF2B5EF4-FFF2-40B4-BE49-F238E27FC236}">
                <a16:creationId xmlns:a16="http://schemas.microsoft.com/office/drawing/2014/main" id="{A45D2388-1B53-366A-8C3B-C161A6A93E86}"/>
              </a:ext>
            </a:extLst>
          </p:cNvPr>
          <p:cNvSpPr txBox="1"/>
          <p:nvPr/>
        </p:nvSpPr>
        <p:spPr>
          <a:xfrm>
            <a:off x="8544640" y="4178513"/>
            <a:ext cx="852867"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@(90</a:t>
            </a:r>
            <a:r>
              <a:rPr lang="en-US" sz="1400" baseline="30000" dirty="0">
                <a:latin typeface="Times New Roman" panose="02020603050405020304" pitchFamily="18" charset="0"/>
                <a:cs typeface="Times New Roman" panose="02020603050405020304" pitchFamily="18" charset="0"/>
              </a:rPr>
              <a:t>o</a:t>
            </a:r>
            <a:r>
              <a:rPr lang="en-US" sz="1400" dirty="0">
                <a:latin typeface="Times New Roman" panose="02020603050405020304" pitchFamily="18" charset="0"/>
                <a:cs typeface="Times New Roman" panose="02020603050405020304" pitchFamily="18" charset="0"/>
              </a:rPr>
              <a:t>)</a:t>
            </a:r>
          </a:p>
        </p:txBody>
      </p:sp>
      <p:sp>
        <p:nvSpPr>
          <p:cNvPr id="79" name="TextBox 78">
            <a:extLst>
              <a:ext uri="{FF2B5EF4-FFF2-40B4-BE49-F238E27FC236}">
                <a16:creationId xmlns:a16="http://schemas.microsoft.com/office/drawing/2014/main" id="{776ED0AB-9417-DB8A-7E72-257B20129098}"/>
              </a:ext>
            </a:extLst>
          </p:cNvPr>
          <p:cNvSpPr txBox="1"/>
          <p:nvPr/>
        </p:nvSpPr>
        <p:spPr>
          <a:xfrm>
            <a:off x="8521209" y="5366438"/>
            <a:ext cx="852867"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@(135</a:t>
            </a:r>
            <a:r>
              <a:rPr lang="en-US" sz="1400" baseline="30000" dirty="0">
                <a:latin typeface="Times New Roman" panose="02020603050405020304" pitchFamily="18" charset="0"/>
                <a:cs typeface="Times New Roman" panose="02020603050405020304" pitchFamily="18" charset="0"/>
              </a:rPr>
              <a:t>o</a:t>
            </a:r>
            <a:r>
              <a:rPr lang="en-US" sz="1400" dirty="0">
                <a:latin typeface="Times New Roman" panose="02020603050405020304" pitchFamily="18" charset="0"/>
                <a:cs typeface="Times New Roman" panose="02020603050405020304" pitchFamily="18" charset="0"/>
              </a:rPr>
              <a:t>)</a:t>
            </a:r>
          </a:p>
        </p:txBody>
      </p:sp>
      <p:sp>
        <p:nvSpPr>
          <p:cNvPr id="80" name="TextBox 79">
            <a:extLst>
              <a:ext uri="{FF2B5EF4-FFF2-40B4-BE49-F238E27FC236}">
                <a16:creationId xmlns:a16="http://schemas.microsoft.com/office/drawing/2014/main" id="{A4AC6F8B-0984-CCB4-A6C4-6CC467CF644C}"/>
              </a:ext>
            </a:extLst>
          </p:cNvPr>
          <p:cNvSpPr txBox="1"/>
          <p:nvPr/>
        </p:nvSpPr>
        <p:spPr>
          <a:xfrm>
            <a:off x="8334340" y="6553114"/>
            <a:ext cx="1118144"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@(others)</a:t>
            </a:r>
          </a:p>
        </p:txBody>
      </p:sp>
      <p:sp>
        <p:nvSpPr>
          <p:cNvPr id="81" name="TextBox 80">
            <a:extLst>
              <a:ext uri="{FF2B5EF4-FFF2-40B4-BE49-F238E27FC236}">
                <a16:creationId xmlns:a16="http://schemas.microsoft.com/office/drawing/2014/main" id="{35AAEFCD-F84C-E349-DCA4-EBAE167225ED}"/>
              </a:ext>
            </a:extLst>
          </p:cNvPr>
          <p:cNvSpPr txBox="1"/>
          <p:nvPr/>
        </p:nvSpPr>
        <p:spPr>
          <a:xfrm>
            <a:off x="8442038" y="529754"/>
            <a:ext cx="835279" cy="37825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QWP</a:t>
            </a:r>
          </a:p>
        </p:txBody>
      </p:sp>
      <p:sp>
        <p:nvSpPr>
          <p:cNvPr id="82" name="TextBox 81">
            <a:extLst>
              <a:ext uri="{FF2B5EF4-FFF2-40B4-BE49-F238E27FC236}">
                <a16:creationId xmlns:a16="http://schemas.microsoft.com/office/drawing/2014/main" id="{CC71A03C-8FF3-7FD2-6658-063AA452874D}"/>
              </a:ext>
            </a:extLst>
          </p:cNvPr>
          <p:cNvSpPr txBox="1"/>
          <p:nvPr/>
        </p:nvSpPr>
        <p:spPr>
          <a:xfrm>
            <a:off x="1059466" y="735037"/>
            <a:ext cx="835279" cy="37825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HWP</a:t>
            </a:r>
          </a:p>
        </p:txBody>
      </p:sp>
      <p:cxnSp>
        <p:nvCxnSpPr>
          <p:cNvPr id="84" name="Straight Connector 83">
            <a:extLst>
              <a:ext uri="{FF2B5EF4-FFF2-40B4-BE49-F238E27FC236}">
                <a16:creationId xmlns:a16="http://schemas.microsoft.com/office/drawing/2014/main" id="{F1B934D2-9E18-1488-92D6-D2D3E3BC22A8}"/>
              </a:ext>
            </a:extLst>
          </p:cNvPr>
          <p:cNvCxnSpPr>
            <a:stCxn id="66" idx="0"/>
          </p:cNvCxnSpPr>
          <p:nvPr/>
        </p:nvCxnSpPr>
        <p:spPr>
          <a:xfrm flipH="1">
            <a:off x="9444445" y="2417938"/>
            <a:ext cx="55634" cy="84114"/>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AB16603-7062-3EEE-ACBD-F0EA7BC4E3A4}"/>
              </a:ext>
            </a:extLst>
          </p:cNvPr>
          <p:cNvCxnSpPr>
            <a:stCxn id="66" idx="0"/>
            <a:endCxn id="66" idx="0"/>
          </p:cNvCxnSpPr>
          <p:nvPr/>
        </p:nvCxnSpPr>
        <p:spPr>
          <a:xfrm>
            <a:off x="9500079" y="2417938"/>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8D29F51-3115-1951-5168-10A5A8BF25E7}"/>
              </a:ext>
            </a:extLst>
          </p:cNvPr>
          <p:cNvCxnSpPr>
            <a:stCxn id="66" idx="0"/>
            <a:endCxn id="66" idx="0"/>
          </p:cNvCxnSpPr>
          <p:nvPr/>
        </p:nvCxnSpPr>
        <p:spPr>
          <a:xfrm>
            <a:off x="9500079" y="2417938"/>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7C754E1-C1C2-EE92-4179-49CCC74A0ECF}"/>
              </a:ext>
            </a:extLst>
          </p:cNvPr>
          <p:cNvCxnSpPr>
            <a:stCxn id="66" idx="0"/>
          </p:cNvCxnSpPr>
          <p:nvPr/>
        </p:nvCxnSpPr>
        <p:spPr>
          <a:xfrm flipH="1" flipV="1">
            <a:off x="9397507" y="2311753"/>
            <a:ext cx="102572" cy="106185"/>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79E3AF2-6823-FEC3-E53A-809175864485}"/>
              </a:ext>
            </a:extLst>
          </p:cNvPr>
          <p:cNvCxnSpPr>
            <a:stCxn id="66" idx="4"/>
          </p:cNvCxnSpPr>
          <p:nvPr/>
        </p:nvCxnSpPr>
        <p:spPr>
          <a:xfrm flipV="1">
            <a:off x="9500079" y="2647580"/>
            <a:ext cx="65952" cy="166012"/>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A0AD1B8-391F-62BA-E868-4FD8E2E9EF44}"/>
              </a:ext>
            </a:extLst>
          </p:cNvPr>
          <p:cNvCxnSpPr>
            <a:stCxn id="66" idx="4"/>
          </p:cNvCxnSpPr>
          <p:nvPr/>
        </p:nvCxnSpPr>
        <p:spPr>
          <a:xfrm>
            <a:off x="9500079" y="2813592"/>
            <a:ext cx="65952" cy="79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D9059703-3B2B-17E9-799E-8A1792A7B526}"/>
              </a:ext>
            </a:extLst>
          </p:cNvPr>
          <p:cNvCxnSpPr>
            <a:stCxn id="69" idx="0"/>
          </p:cNvCxnSpPr>
          <p:nvPr/>
        </p:nvCxnSpPr>
        <p:spPr>
          <a:xfrm flipV="1">
            <a:off x="9590947" y="4771045"/>
            <a:ext cx="74742" cy="97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08A5349-D9D0-360C-B3D0-0F8F8BAAA7FF}"/>
              </a:ext>
            </a:extLst>
          </p:cNvPr>
          <p:cNvCxnSpPr>
            <a:cxnSpLocks/>
          </p:cNvCxnSpPr>
          <p:nvPr/>
        </p:nvCxnSpPr>
        <p:spPr>
          <a:xfrm>
            <a:off x="9590946" y="4891851"/>
            <a:ext cx="74742" cy="106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087FE34-17F4-A9F5-E5DC-6BF1AE9D8FD1}"/>
              </a:ext>
            </a:extLst>
          </p:cNvPr>
          <p:cNvCxnSpPr>
            <a:stCxn id="69" idx="4"/>
          </p:cNvCxnSpPr>
          <p:nvPr/>
        </p:nvCxnSpPr>
        <p:spPr>
          <a:xfrm flipH="1" flipV="1">
            <a:off x="9544103" y="5143414"/>
            <a:ext cx="46844" cy="1210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018B21B5-DE3F-C217-6CE4-D17C8C796E37}"/>
              </a:ext>
            </a:extLst>
          </p:cNvPr>
          <p:cNvCxnSpPr>
            <a:stCxn id="69" idx="4"/>
          </p:cNvCxnSpPr>
          <p:nvPr/>
        </p:nvCxnSpPr>
        <p:spPr>
          <a:xfrm flipH="1">
            <a:off x="9497165" y="5264510"/>
            <a:ext cx="93782" cy="1162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A624869F-52BF-5056-2D80-7BD92AF81820}"/>
              </a:ext>
            </a:extLst>
          </p:cNvPr>
          <p:cNvCxnSpPr/>
          <p:nvPr/>
        </p:nvCxnSpPr>
        <p:spPr>
          <a:xfrm>
            <a:off x="2118944" y="3749167"/>
            <a:ext cx="0" cy="50550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591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4453F78-AC20-C37A-14F4-54A4A337EC1C}"/>
                  </a:ext>
                </a:extLst>
              </p:cNvPr>
              <p:cNvSpPr txBox="1"/>
              <p:nvPr/>
            </p:nvSpPr>
            <p:spPr>
              <a:xfrm>
                <a:off x="237733" y="1819835"/>
                <a:ext cx="2217042" cy="79367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m:t>
                      </m:r>
                      <m:r>
                        <a:rPr lang="en-US" sz="1400" b="0" i="1" smtClean="0">
                          <a:latin typeface="Cambria Math" panose="02040503050406030204" pitchFamily="18" charset="0"/>
                        </a:rPr>
                        <m:t>′</m:t>
                      </m:r>
                      <m:r>
                        <a:rPr lang="en-US" sz="1400" b="0" i="1" baseline="-25000" smtClean="0">
                          <a:latin typeface="Cambria Math" panose="02040503050406030204" pitchFamily="18" charset="0"/>
                        </a:rPr>
                        <m:t>𝐿𝐻𝑃</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𝜋</m:t>
                          </m:r>
                        </m:num>
                        <m:den>
                          <m:r>
                            <a:rPr lang="en-US" sz="1400" b="0" i="1" smtClean="0">
                              <a:latin typeface="Cambria Math" panose="02040503050406030204" pitchFamily="18" charset="0"/>
                            </a:rPr>
                            <m:t>8</m:t>
                          </m:r>
                        </m:den>
                      </m:f>
                      <m:r>
                        <a:rPr lang="en-US" sz="1400" b="0" i="1" smtClean="0">
                          <a:latin typeface="Cambria Math" panose="02040503050406030204" pitchFamily="18" charset="0"/>
                        </a:rPr>
                        <m:t>)=</m:t>
                      </m:r>
                      <m:d>
                        <m:dPr>
                          <m:begChr m:val="["/>
                          <m:endChr m:val="]"/>
                          <m:ctrlPr>
                            <a:rPr lang="en-US" sz="1400" b="0" i="1" smtClean="0">
                              <a:latin typeface="Cambria Math" panose="02040503050406030204" pitchFamily="18" charset="0"/>
                            </a:rPr>
                          </m:ctrlPr>
                        </m:dPr>
                        <m:e>
                          <m:eqArr>
                            <m:eqArrPr>
                              <m:ctrlPr>
                                <a:rPr lang="en-US" sz="1400" i="1">
                                  <a:latin typeface="Cambria Math" panose="02040503050406030204" pitchFamily="18" charset="0"/>
                                </a:rPr>
                              </m:ctrlPr>
                            </m:eqArrPr>
                            <m:e>
                              <m:r>
                                <a:rPr lang="en-US" sz="1400" i="1">
                                  <a:latin typeface="Cambria Math" panose="02040503050406030204" pitchFamily="18" charset="0"/>
                                </a:rPr>
                                <m:t>0.92318015</m:t>
                              </m:r>
                            </m:e>
                            <m:e>
                              <m:r>
                                <a:rPr lang="en-US" sz="1400" i="1">
                                  <a:latin typeface="Cambria Math" panose="02040503050406030204" pitchFamily="18" charset="0"/>
                                </a:rPr>
                                <m:t>0.00753369</m:t>
                              </m:r>
                            </m:e>
                            <m:e>
                              <m:r>
                                <a:rPr lang="en-US" sz="1400" i="1">
                                  <a:latin typeface="Cambria Math" panose="02040503050406030204" pitchFamily="18" charset="0"/>
                                </a:rPr>
                                <m:t>−0.92307668</m:t>
                              </m:r>
                            </m:e>
                            <m:e>
                              <m:r>
                                <a:rPr lang="en-US" sz="1400" i="1">
                                  <a:latin typeface="Cambria Math" panose="02040503050406030204" pitchFamily="18" charset="0"/>
                                </a:rPr>
                                <m:t>0.01158744</m:t>
                              </m:r>
                            </m:e>
                          </m:eqArr>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id="{74453F78-AC20-C37A-14F4-54A4A337EC1C}"/>
                  </a:ext>
                </a:extLst>
              </p:cNvPr>
              <p:cNvSpPr txBox="1">
                <a:spLocks noRot="1" noChangeAspect="1" noMove="1" noResize="1" noEditPoints="1" noAdjustHandles="1" noChangeArrowheads="1" noChangeShapeType="1" noTextEdit="1"/>
              </p:cNvSpPr>
              <p:nvPr/>
            </p:nvSpPr>
            <p:spPr>
              <a:xfrm>
                <a:off x="237733" y="1819835"/>
                <a:ext cx="2217042" cy="79367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AB68F8F-AC27-64DC-1CE3-1AE99F855656}"/>
                  </a:ext>
                </a:extLst>
              </p:cNvPr>
              <p:cNvSpPr txBox="1"/>
              <p:nvPr/>
            </p:nvSpPr>
            <p:spPr>
              <a:xfrm>
                <a:off x="-3860" y="3081531"/>
                <a:ext cx="2553710" cy="162467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r>
                        <a:rPr lang="en-US" sz="1400" b="0" i="1" baseline="-25000" smtClean="0">
                          <a:latin typeface="Cambria Math" panose="02040503050406030204" pitchFamily="18" charset="0"/>
                        </a:rPr>
                        <m:t>𝐿𝐻𝑃</m:t>
                      </m:r>
                      <m:d>
                        <m:dPr>
                          <m:ctrlPr>
                            <a:rPr lang="en-US" sz="1400" b="0" i="1" baseline="-25000"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2</m:t>
                              </m:r>
                              <m:r>
                                <a:rPr lang="en-US" sz="1400" b="0" i="1" smtClean="0">
                                  <a:latin typeface="Cambria Math" panose="02040503050406030204" pitchFamily="18" charset="0"/>
                                  <a:ea typeface="Cambria Math" panose="02040503050406030204" pitchFamily="18" charset="0"/>
                                </a:rPr>
                                <m:t>𝜋</m:t>
                              </m:r>
                            </m:num>
                            <m:den>
                              <m:r>
                                <a:rPr lang="en-US" sz="1400" b="0" i="1" smtClean="0">
                                  <a:latin typeface="Cambria Math" panose="02040503050406030204" pitchFamily="18" charset="0"/>
                                </a:rPr>
                                <m:t>8</m:t>
                              </m:r>
                            </m:den>
                          </m:f>
                        </m:e>
                      </m:d>
                      <m:r>
                        <a:rPr lang="en-US" sz="1400" b="0" i="1" smtClean="0">
                          <a:latin typeface="Cambria Math" panose="02040503050406030204" pitchFamily="18" charset="0"/>
                        </a:rPr>
                        <m:t>=</m:t>
                      </m:r>
                      <m:d>
                        <m:dPr>
                          <m:begChr m:val="["/>
                          <m:endChr m:val="]"/>
                          <m:ctrlPr>
                            <a:rPr lang="en-US" sz="1400" b="0" i="1" smtClean="0">
                              <a:latin typeface="Cambria Math" panose="02040503050406030204" pitchFamily="18" charset="0"/>
                            </a:rPr>
                          </m:ctrlPr>
                        </m:dPr>
                        <m:e>
                          <m:eqArr>
                            <m:eqArrPr>
                              <m:ctrlPr>
                                <a:rPr lang="en-US" sz="1400" i="1">
                                  <a:latin typeface="Cambria Math" panose="02040503050406030204" pitchFamily="18" charset="0"/>
                                </a:rPr>
                              </m:ctrlPr>
                            </m:eqArrPr>
                            <m:e>
                              <m:r>
                                <a:rPr lang="en-US" sz="1400" i="1">
                                  <a:latin typeface="Cambria Math" panose="02040503050406030204" pitchFamily="18" charset="0"/>
                                </a:rPr>
                                <m:t>0.9308173</m:t>
                              </m:r>
                            </m:e>
                            <m:e>
                              <m:r>
                                <a:rPr lang="en-US" sz="1400" i="1">
                                  <a:latin typeface="Cambria Math" panose="02040503050406030204" pitchFamily="18" charset="0"/>
                                </a:rPr>
                                <m:t>0.93061037</m:t>
                              </m:r>
                            </m:e>
                            <m:e>
                              <m:r>
                                <a:rPr lang="en-US" sz="1400" i="1">
                                  <a:latin typeface="Cambria Math" panose="02040503050406030204" pitchFamily="18" charset="0"/>
                                </a:rPr>
                                <m:t>0.01080057</m:t>
                              </m:r>
                            </m:e>
                            <m:e>
                              <m:r>
                                <a:rPr lang="en-US" sz="1400" i="1">
                                  <a:latin typeface="Cambria Math" panose="02040503050406030204" pitchFamily="18" charset="0"/>
                                </a:rPr>
                                <m:t>0.01638712</m:t>
                              </m:r>
                            </m:e>
                          </m:eqArr>
                        </m:e>
                      </m:d>
                    </m:oMath>
                  </m:oMathPara>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8AB68F8F-AC27-64DC-1CE3-1AE99F855656}"/>
                  </a:ext>
                </a:extLst>
              </p:cNvPr>
              <p:cNvSpPr txBox="1">
                <a:spLocks noRot="1" noChangeAspect="1" noMove="1" noResize="1" noEditPoints="1" noAdjustHandles="1" noChangeArrowheads="1" noChangeShapeType="1" noTextEdit="1"/>
              </p:cNvSpPr>
              <p:nvPr/>
            </p:nvSpPr>
            <p:spPr>
              <a:xfrm>
                <a:off x="-3860" y="3081531"/>
                <a:ext cx="2553710" cy="162467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E90A729-F87D-37CB-29A4-6BFD0A77C7AB}"/>
                  </a:ext>
                </a:extLst>
              </p:cNvPr>
              <p:cNvSpPr txBox="1"/>
              <p:nvPr/>
            </p:nvSpPr>
            <p:spPr>
              <a:xfrm>
                <a:off x="142658" y="4404163"/>
                <a:ext cx="2407192" cy="79367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m:t>
                      </m:r>
                      <m:r>
                        <a:rPr lang="en-US" sz="1400" b="0" i="1" smtClean="0">
                          <a:latin typeface="Cambria Math" panose="02040503050406030204" pitchFamily="18" charset="0"/>
                        </a:rPr>
                        <m:t>′</m:t>
                      </m:r>
                      <m:r>
                        <a:rPr lang="en-US" sz="1400" b="0" i="1" baseline="-25000" smtClean="0">
                          <a:latin typeface="Cambria Math" panose="02040503050406030204" pitchFamily="18" charset="0"/>
                        </a:rPr>
                        <m:t>𝐿𝐻𝑃</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3</m:t>
                          </m:r>
                          <m:r>
                            <a:rPr lang="en-US" sz="1400" b="0" i="1" smtClean="0">
                              <a:latin typeface="Cambria Math" panose="02040503050406030204" pitchFamily="18" charset="0"/>
                              <a:ea typeface="Cambria Math" panose="02040503050406030204" pitchFamily="18" charset="0"/>
                            </a:rPr>
                            <m:t>𝜋</m:t>
                          </m:r>
                        </m:num>
                        <m:den>
                          <m:r>
                            <a:rPr lang="en-US" sz="1400" b="0" i="1" smtClean="0">
                              <a:latin typeface="Cambria Math" panose="02040503050406030204" pitchFamily="18" charset="0"/>
                            </a:rPr>
                            <m:t>8</m:t>
                          </m:r>
                        </m:den>
                      </m:f>
                      <m:r>
                        <a:rPr lang="en-US" sz="1400" b="0" i="1" smtClean="0">
                          <a:latin typeface="Cambria Math" panose="02040503050406030204" pitchFamily="18" charset="0"/>
                        </a:rPr>
                        <m:t>)=</m:t>
                      </m:r>
                      <m:d>
                        <m:dPr>
                          <m:begChr m:val="["/>
                          <m:endChr m:val="]"/>
                          <m:ctrlPr>
                            <a:rPr lang="en-US" sz="1400" b="0" i="1" smtClean="0">
                              <a:latin typeface="Cambria Math" panose="02040503050406030204" pitchFamily="18" charset="0"/>
                            </a:rPr>
                          </m:ctrlPr>
                        </m:dPr>
                        <m:e>
                          <m:eqArr>
                            <m:eqArrPr>
                              <m:ctrlPr>
                                <a:rPr lang="en-US" sz="1400" b="0" i="1" smtClean="0">
                                  <a:latin typeface="Cambria Math" panose="02040503050406030204" pitchFamily="18" charset="0"/>
                                </a:rPr>
                              </m:ctrlPr>
                            </m:eqArrPr>
                            <m:e>
                              <m:r>
                                <a:rPr lang="en-US" sz="1400" i="1">
                                  <a:latin typeface="Cambria Math" panose="02040503050406030204" pitchFamily="18" charset="0"/>
                                </a:rPr>
                                <m:t>0.93845445</m:t>
                              </m:r>
                            </m:e>
                            <m:e>
                              <m:r>
                                <a:rPr lang="en-US" sz="1400" i="1">
                                  <a:latin typeface="Cambria Math" panose="02040503050406030204" pitchFamily="18" charset="0"/>
                                </a:rPr>
                                <m:t>−0.00774062</m:t>
                              </m:r>
                            </m:e>
                            <m:e>
                              <m:r>
                                <a:rPr lang="en-US" sz="1400" i="1">
                                  <a:latin typeface="Cambria Math" panose="02040503050406030204" pitchFamily="18" charset="0"/>
                                </a:rPr>
                                <m:t>0.93835099</m:t>
                              </m:r>
                            </m:e>
                            <m:e>
                              <m:r>
                                <a:rPr lang="en-US" sz="1400" i="1">
                                  <a:latin typeface="Cambria Math" panose="02040503050406030204" pitchFamily="18" charset="0"/>
                                </a:rPr>
                                <m:t>0.01158744</m:t>
                              </m:r>
                            </m:e>
                          </m:eqArr>
                        </m:e>
                      </m:d>
                    </m:oMath>
                  </m:oMathPara>
                </a14:m>
                <a:endParaRPr lang="en-US" sz="1400" dirty="0">
                  <a:latin typeface="Times New Roman" panose="02020603050405020304" pitchFamily="18"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5E90A729-F87D-37CB-29A4-6BFD0A77C7AB}"/>
                  </a:ext>
                </a:extLst>
              </p:cNvPr>
              <p:cNvSpPr txBox="1">
                <a:spLocks noRot="1" noChangeAspect="1" noMove="1" noResize="1" noEditPoints="1" noAdjustHandles="1" noChangeArrowheads="1" noChangeShapeType="1" noTextEdit="1"/>
              </p:cNvSpPr>
              <p:nvPr/>
            </p:nvSpPr>
            <p:spPr>
              <a:xfrm>
                <a:off x="142658" y="4404163"/>
                <a:ext cx="2407192" cy="79367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C7B30E2-719E-79BF-576A-F0A988812E2F}"/>
                  </a:ext>
                </a:extLst>
              </p:cNvPr>
              <p:cNvSpPr txBox="1"/>
              <p:nvPr/>
            </p:nvSpPr>
            <p:spPr>
              <a:xfrm>
                <a:off x="60074" y="5883500"/>
                <a:ext cx="2880939" cy="68037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𝑆</m:t>
                          </m:r>
                        </m:e>
                        <m:sup>
                          <m:r>
                            <a:rPr lang="en-US" sz="1200" b="0" i="1" smtClean="0">
                              <a:latin typeface="Cambria Math" panose="02040503050406030204" pitchFamily="18" charset="0"/>
                            </a:rPr>
                            <m:t>′</m:t>
                          </m:r>
                        </m:sup>
                      </m:sSup>
                      <m:r>
                        <a:rPr lang="en-US" sz="1200" b="0" i="1" baseline="-25000" smtClean="0">
                          <a:latin typeface="Cambria Math" panose="02040503050406030204" pitchFamily="18" charset="0"/>
                        </a:rPr>
                        <m:t>𝐿𝐻𝑃</m:t>
                      </m:r>
                      <m:d>
                        <m:dPr>
                          <m:ctrlPr>
                            <a:rPr lang="en-US" sz="1200" b="0" i="1" baseline="-25000" smtClean="0">
                              <a:latin typeface="Cambria Math" panose="02040503050406030204" pitchFamily="18" charset="0"/>
                            </a:rPr>
                          </m:ctrlPr>
                        </m:dPr>
                        <m:e>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4</m:t>
                              </m:r>
                              <m:r>
                                <a:rPr lang="en-US" sz="1200" b="0" i="1" smtClean="0">
                                  <a:latin typeface="Cambria Math" panose="02040503050406030204" pitchFamily="18" charset="0"/>
                                  <a:ea typeface="Cambria Math" panose="02040503050406030204" pitchFamily="18" charset="0"/>
                                </a:rPr>
                                <m:t>𝜋</m:t>
                              </m:r>
                            </m:num>
                            <m:den>
                              <m:r>
                                <a:rPr lang="en-US" sz="1200" b="0" i="1" smtClean="0">
                                  <a:latin typeface="Cambria Math" panose="02040503050406030204" pitchFamily="18" charset="0"/>
                                </a:rPr>
                                <m:t>8</m:t>
                              </m:r>
                            </m:den>
                          </m:f>
                        </m:e>
                      </m:d>
                      <m:r>
                        <a:rPr lang="en-US" sz="1200" b="0" i="1" smtClean="0">
                          <a:latin typeface="Cambria Math" panose="02040503050406030204" pitchFamily="18" charset="0"/>
                        </a:rPr>
                        <m:t>=</m:t>
                      </m:r>
                      <m:d>
                        <m:dPr>
                          <m:begChr m:val="["/>
                          <m:endChr m:val="]"/>
                          <m:ctrlPr>
                            <a:rPr lang="en-US" sz="1200" b="0" i="1" smtClean="0">
                              <a:latin typeface="Cambria Math" panose="02040503050406030204" pitchFamily="18" charset="0"/>
                            </a:rPr>
                          </m:ctrlPr>
                        </m:dPr>
                        <m:e>
                          <m:eqArr>
                            <m:eqArrPr>
                              <m:ctrlPr>
                                <a:rPr lang="en-US" sz="1200" i="1" smtClean="0">
                                  <a:latin typeface="Cambria Math" panose="02040503050406030204" pitchFamily="18" charset="0"/>
                                </a:rPr>
                              </m:ctrlPr>
                            </m:eqArrPr>
                            <m:e>
                              <m:r>
                                <a:rPr lang="en-US" sz="1200" i="1">
                                  <a:latin typeface="Cambria Math" panose="02040503050406030204" pitchFamily="18" charset="0"/>
                                </a:rPr>
                                <m:t>9.41617866</m:t>
                              </m:r>
                              <m:r>
                                <a:rPr lang="en-US" sz="1200" i="1">
                                  <a:latin typeface="Cambria Math" panose="02040503050406030204" pitchFamily="18" charset="0"/>
                                </a:rPr>
                                <m:t>𝑒</m:t>
                              </m:r>
                              <m:r>
                                <a:rPr lang="en-US" sz="1200" i="1">
                                  <a:latin typeface="Cambria Math" panose="02040503050406030204" pitchFamily="18" charset="0"/>
                                </a:rPr>
                                <m:t>−01  </m:t>
                              </m:r>
                            </m:e>
                            <m:e>
                              <m:r>
                                <a:rPr lang="en-US" sz="1200" i="1">
                                  <a:latin typeface="Cambria Math" panose="02040503050406030204" pitchFamily="18" charset="0"/>
                                </a:rPr>
                                <m:t>−9.41617866</m:t>
                              </m:r>
                              <m:r>
                                <a:rPr lang="en-US" sz="1200" i="1">
                                  <a:latin typeface="Cambria Math" panose="02040503050406030204" pitchFamily="18" charset="0"/>
                                </a:rPr>
                                <m:t>𝑒</m:t>
                              </m:r>
                              <m:r>
                                <a:rPr lang="en-US" sz="1200" i="1">
                                  <a:latin typeface="Cambria Math" panose="02040503050406030204" pitchFamily="18" charset="0"/>
                                </a:rPr>
                                <m:t>−01 </m:t>
                              </m:r>
                            </m:e>
                            <m:e>
                              <m:r>
                                <a:rPr lang="en-US" sz="1200" i="1">
                                  <a:latin typeface="Cambria Math" panose="02040503050406030204" pitchFamily="18" charset="0"/>
                                </a:rPr>
                                <m:t> 2.29281831</m:t>
                              </m:r>
                              <m:r>
                                <a:rPr lang="en-US" sz="1200" i="1">
                                  <a:latin typeface="Cambria Math" panose="02040503050406030204" pitchFamily="18" charset="0"/>
                                </a:rPr>
                                <m:t>𝑒</m:t>
                              </m:r>
                              <m:r>
                                <a:rPr lang="en-US" sz="1200" i="1">
                                  <a:latin typeface="Cambria Math" panose="02040503050406030204" pitchFamily="18" charset="0"/>
                                </a:rPr>
                                <m:t>−16  </m:t>
                              </m:r>
                            </m:e>
                            <m:e>
                              <m:r>
                                <a:rPr lang="en-US" sz="1200" i="1">
                                  <a:latin typeface="Cambria Math" panose="02040503050406030204" pitchFamily="18" charset="0"/>
                                </a:rPr>
                                <m:t> 2.00684297</m:t>
                              </m:r>
                              <m:r>
                                <a:rPr lang="en-US" sz="1200" i="1">
                                  <a:latin typeface="Cambria Math" panose="02040503050406030204" pitchFamily="18" charset="0"/>
                                </a:rPr>
                                <m:t>𝑒</m:t>
                              </m:r>
                              <m:r>
                                <a:rPr lang="en-US" sz="1200" i="1">
                                  <a:latin typeface="Cambria Math" panose="02040503050406030204" pitchFamily="18" charset="0"/>
                                </a:rPr>
                                <m:t>−18</m:t>
                              </m:r>
                            </m:e>
                          </m:eqArr>
                        </m:e>
                      </m:d>
                    </m:oMath>
                  </m:oMathPara>
                </a14:m>
                <a:endParaRPr lang="en-US" sz="1400" b="0" dirty="0">
                  <a:latin typeface="Times New Roman" panose="02020603050405020304" pitchFamily="18" charset="0"/>
                  <a:cs typeface="Times New Roman" panose="02020603050405020304" pitchFamily="18" charset="0"/>
                </a:endParaRPr>
              </a:p>
            </p:txBody>
          </p:sp>
        </mc:Choice>
        <mc:Fallback xmlns="">
          <p:sp>
            <p:nvSpPr>
              <p:cNvPr id="8" name="TextBox 7">
                <a:extLst>
                  <a:ext uri="{FF2B5EF4-FFF2-40B4-BE49-F238E27FC236}">
                    <a16:creationId xmlns:a16="http://schemas.microsoft.com/office/drawing/2014/main" id="{5C7B30E2-719E-79BF-576A-F0A988812E2F}"/>
                  </a:ext>
                </a:extLst>
              </p:cNvPr>
              <p:cNvSpPr txBox="1">
                <a:spLocks noRot="1" noChangeAspect="1" noMove="1" noResize="1" noEditPoints="1" noAdjustHandles="1" noChangeArrowheads="1" noChangeShapeType="1" noTextEdit="1"/>
              </p:cNvSpPr>
              <p:nvPr/>
            </p:nvSpPr>
            <p:spPr>
              <a:xfrm>
                <a:off x="60074" y="5883500"/>
                <a:ext cx="2880939" cy="68037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1336CEE-84C6-7494-5D0A-D75E4DB5C3BB}"/>
                  </a:ext>
                </a:extLst>
              </p:cNvPr>
              <p:cNvSpPr txBox="1"/>
              <p:nvPr/>
            </p:nvSpPr>
            <p:spPr>
              <a:xfrm>
                <a:off x="3229708" y="1801497"/>
                <a:ext cx="2498028" cy="79367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r>
                        <a:rPr lang="en-US" sz="1400" b="0" i="1" baseline="-25000" smtClean="0">
                          <a:latin typeface="Cambria Math" panose="02040503050406030204" pitchFamily="18" charset="0"/>
                        </a:rPr>
                        <m:t>𝐿𝐻𝑃</m:t>
                      </m:r>
                      <m:d>
                        <m:dPr>
                          <m:ctrlPr>
                            <a:rPr lang="en-US" sz="1400" b="0" i="1" baseline="-25000"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5</m:t>
                              </m:r>
                              <m:r>
                                <a:rPr lang="en-US" sz="1400" b="0" i="1" smtClean="0">
                                  <a:latin typeface="Cambria Math" panose="02040503050406030204" pitchFamily="18" charset="0"/>
                                  <a:ea typeface="Cambria Math" panose="02040503050406030204" pitchFamily="18" charset="0"/>
                                </a:rPr>
                                <m:t>𝜋</m:t>
                              </m:r>
                            </m:num>
                            <m:den>
                              <m:r>
                                <a:rPr lang="en-US" sz="1400" b="0" i="1" smtClean="0">
                                  <a:latin typeface="Cambria Math" panose="02040503050406030204" pitchFamily="18" charset="0"/>
                                </a:rPr>
                                <m:t>8</m:t>
                              </m:r>
                            </m:den>
                          </m:f>
                        </m:e>
                      </m:d>
                      <m:r>
                        <a:rPr lang="en-US" sz="1400" b="0" i="1" smtClean="0">
                          <a:latin typeface="Cambria Math" panose="02040503050406030204" pitchFamily="18" charset="0"/>
                        </a:rPr>
                        <m:t>= </m:t>
                      </m:r>
                      <m:d>
                        <m:dPr>
                          <m:begChr m:val="["/>
                          <m:endChr m:val="]"/>
                          <m:ctrlPr>
                            <a:rPr lang="en-US" sz="1400" b="0" i="1" smtClean="0">
                              <a:latin typeface="Cambria Math" panose="02040503050406030204" pitchFamily="18" charset="0"/>
                            </a:rPr>
                          </m:ctrlPr>
                        </m:dPr>
                        <m:e>
                          <m:eqArr>
                            <m:eqArrPr>
                              <m:ctrlPr>
                                <a:rPr lang="en-US" sz="1400" i="1">
                                  <a:latin typeface="Cambria Math" panose="02040503050406030204" pitchFamily="18" charset="0"/>
                                </a:rPr>
                              </m:ctrlPr>
                            </m:eqArrPr>
                            <m:e>
                              <m:r>
                                <a:rPr lang="en-US" sz="1400" i="1">
                                  <a:latin typeface="Cambria Math" panose="02040503050406030204" pitchFamily="18" charset="0"/>
                                </a:rPr>
                                <m:t>0.93845445 </m:t>
                              </m:r>
                            </m:e>
                            <m:e>
                              <m:r>
                                <a:rPr lang="en-US" sz="1400" i="1">
                                  <a:latin typeface="Cambria Math" panose="02040503050406030204" pitchFamily="18" charset="0"/>
                                </a:rPr>
                                <m:t> −0.00774062</m:t>
                              </m:r>
                            </m:e>
                            <m:e>
                              <m:r>
                                <a:rPr lang="en-US" sz="1400" i="1">
                                  <a:latin typeface="Cambria Math" panose="02040503050406030204" pitchFamily="18" charset="0"/>
                                </a:rPr>
                                <m:t>  −0.93835099</m:t>
                              </m:r>
                            </m:e>
                            <m:e>
                              <m:r>
                                <a:rPr lang="en-US" sz="1400" i="1">
                                  <a:latin typeface="Cambria Math" panose="02040503050406030204" pitchFamily="18" charset="0"/>
                                </a:rPr>
                                <m:t>  −0.01158744</m:t>
                              </m:r>
                            </m:e>
                          </m:eqArr>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E1336CEE-84C6-7494-5D0A-D75E4DB5C3BB}"/>
                  </a:ext>
                </a:extLst>
              </p:cNvPr>
              <p:cNvSpPr txBox="1">
                <a:spLocks noRot="1" noChangeAspect="1" noMove="1" noResize="1" noEditPoints="1" noAdjustHandles="1" noChangeArrowheads="1" noChangeShapeType="1" noTextEdit="1"/>
              </p:cNvSpPr>
              <p:nvPr/>
            </p:nvSpPr>
            <p:spPr>
              <a:xfrm>
                <a:off x="3229708" y="1801497"/>
                <a:ext cx="2498028" cy="79367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5A2F9B5-22BB-790F-30DE-4424F532CFF6}"/>
                  </a:ext>
                </a:extLst>
              </p:cNvPr>
              <p:cNvSpPr txBox="1"/>
              <p:nvPr/>
            </p:nvSpPr>
            <p:spPr>
              <a:xfrm>
                <a:off x="3229708" y="3081531"/>
                <a:ext cx="2661138" cy="79367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m:t>
                      </m:r>
                      <m:r>
                        <a:rPr lang="en-US" sz="1400" b="0" i="1" smtClean="0">
                          <a:latin typeface="Cambria Math" panose="02040503050406030204" pitchFamily="18" charset="0"/>
                        </a:rPr>
                        <m:t>′</m:t>
                      </m:r>
                      <m:r>
                        <a:rPr lang="en-US" sz="1400" b="0" i="1" baseline="-25000" smtClean="0">
                          <a:latin typeface="Cambria Math" panose="02040503050406030204" pitchFamily="18" charset="0"/>
                        </a:rPr>
                        <m:t>𝐿𝐻𝑃</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6</m:t>
                          </m:r>
                          <m:r>
                            <a:rPr lang="en-US" sz="1400" b="0" i="1" smtClean="0">
                              <a:latin typeface="Cambria Math" panose="02040503050406030204" pitchFamily="18" charset="0"/>
                              <a:ea typeface="Cambria Math" panose="02040503050406030204" pitchFamily="18" charset="0"/>
                            </a:rPr>
                            <m:t>𝜋</m:t>
                          </m:r>
                        </m:num>
                        <m:den>
                          <m:r>
                            <a:rPr lang="en-US" sz="1400" b="0" i="1" smtClean="0">
                              <a:latin typeface="Cambria Math" panose="02040503050406030204" pitchFamily="18" charset="0"/>
                            </a:rPr>
                            <m:t>8</m:t>
                          </m:r>
                        </m:den>
                      </m:f>
                      <m:r>
                        <a:rPr lang="en-US" sz="1400" b="0" i="1" smtClean="0">
                          <a:latin typeface="Cambria Math" panose="02040503050406030204" pitchFamily="18" charset="0"/>
                        </a:rPr>
                        <m:t>)=</m:t>
                      </m:r>
                      <m:d>
                        <m:dPr>
                          <m:begChr m:val="["/>
                          <m:endChr m:val="]"/>
                          <m:ctrlPr>
                            <a:rPr lang="en-US" sz="1400" b="0" i="1" smtClean="0">
                              <a:latin typeface="Cambria Math" panose="02040503050406030204" pitchFamily="18" charset="0"/>
                            </a:rPr>
                          </m:ctrlPr>
                        </m:dPr>
                        <m:e>
                          <m:eqArr>
                            <m:eqArrPr>
                              <m:ctrlPr>
                                <a:rPr lang="en-US" sz="1400" i="1">
                                  <a:latin typeface="Cambria Math" panose="02040503050406030204" pitchFamily="18" charset="0"/>
                                </a:rPr>
                              </m:ctrlPr>
                            </m:eqArrPr>
                            <m:e>
                              <m:r>
                                <a:rPr lang="en-US" sz="1400" i="1">
                                  <a:latin typeface="Cambria Math" panose="02040503050406030204" pitchFamily="18" charset="0"/>
                                </a:rPr>
                                <m:t>0.9308173</m:t>
                              </m:r>
                            </m:e>
                            <m:e>
                              <m:r>
                                <a:rPr lang="en-US" sz="1400" i="1">
                                  <a:latin typeface="Cambria Math" panose="02040503050406030204" pitchFamily="18" charset="0"/>
                                </a:rPr>
                                <m:t> 0.93061037</m:t>
                              </m:r>
                            </m:e>
                            <m:e>
                              <m:r>
                                <a:rPr lang="en-US" sz="1400" i="1">
                                  <a:latin typeface="Cambria Math" panose="02040503050406030204" pitchFamily="18" charset="0"/>
                                </a:rPr>
                                <m:t>−0.01080057</m:t>
                              </m:r>
                            </m:e>
                            <m:e>
                              <m:r>
                                <a:rPr lang="en-US" sz="1400" i="1">
                                  <a:latin typeface="Cambria Math" panose="02040503050406030204" pitchFamily="18" charset="0"/>
                                </a:rPr>
                                <m:t>−0.01638712</m:t>
                              </m:r>
                            </m:e>
                          </m:eqArr>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0" name="TextBox 9">
                <a:extLst>
                  <a:ext uri="{FF2B5EF4-FFF2-40B4-BE49-F238E27FC236}">
                    <a16:creationId xmlns:a16="http://schemas.microsoft.com/office/drawing/2014/main" id="{35A2F9B5-22BB-790F-30DE-4424F532CFF6}"/>
                  </a:ext>
                </a:extLst>
              </p:cNvPr>
              <p:cNvSpPr txBox="1">
                <a:spLocks noRot="1" noChangeAspect="1" noMove="1" noResize="1" noEditPoints="1" noAdjustHandles="1" noChangeArrowheads="1" noChangeShapeType="1" noTextEdit="1"/>
              </p:cNvSpPr>
              <p:nvPr/>
            </p:nvSpPr>
            <p:spPr>
              <a:xfrm>
                <a:off x="3229708" y="3081531"/>
                <a:ext cx="2661138" cy="79367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BB0C994-EF2A-D6CF-8D96-98F5F765995B}"/>
                  </a:ext>
                </a:extLst>
              </p:cNvPr>
              <p:cNvSpPr txBox="1"/>
              <p:nvPr/>
            </p:nvSpPr>
            <p:spPr>
              <a:xfrm>
                <a:off x="3228157" y="4261347"/>
                <a:ext cx="2604071" cy="79367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m:t>
                      </m:r>
                      <m:r>
                        <a:rPr lang="en-US" sz="1400" b="0" i="1" smtClean="0">
                          <a:latin typeface="Cambria Math" panose="02040503050406030204" pitchFamily="18" charset="0"/>
                        </a:rPr>
                        <m:t>′</m:t>
                      </m:r>
                      <m:r>
                        <a:rPr lang="en-US" sz="1400" b="0" i="1" baseline="-25000" smtClean="0">
                          <a:latin typeface="Cambria Math" panose="02040503050406030204" pitchFamily="18" charset="0"/>
                        </a:rPr>
                        <m:t>𝐿𝐻𝑃</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7</m:t>
                          </m:r>
                          <m:r>
                            <a:rPr lang="en-US" sz="1400" b="0" i="1" smtClean="0">
                              <a:latin typeface="Cambria Math" panose="02040503050406030204" pitchFamily="18" charset="0"/>
                              <a:ea typeface="Cambria Math" panose="02040503050406030204" pitchFamily="18" charset="0"/>
                            </a:rPr>
                            <m:t>𝜋</m:t>
                          </m:r>
                        </m:num>
                        <m:den>
                          <m:r>
                            <a:rPr lang="en-US" sz="1400" b="0" i="1" smtClean="0">
                              <a:latin typeface="Cambria Math" panose="02040503050406030204" pitchFamily="18" charset="0"/>
                            </a:rPr>
                            <m:t>8</m:t>
                          </m:r>
                        </m:den>
                      </m:f>
                      <m:r>
                        <a:rPr lang="en-US" sz="1400" b="0" i="1" smtClean="0">
                          <a:latin typeface="Cambria Math" panose="02040503050406030204" pitchFamily="18" charset="0"/>
                        </a:rPr>
                        <m:t>)=</m:t>
                      </m:r>
                      <m:d>
                        <m:dPr>
                          <m:begChr m:val="["/>
                          <m:endChr m:val="]"/>
                          <m:ctrlPr>
                            <a:rPr lang="en-US" sz="1400" b="0" i="1" smtClean="0">
                              <a:latin typeface="Cambria Math" panose="02040503050406030204" pitchFamily="18" charset="0"/>
                            </a:rPr>
                          </m:ctrlPr>
                        </m:dPr>
                        <m:e>
                          <m:eqArr>
                            <m:eqArrPr>
                              <m:ctrlPr>
                                <a:rPr lang="en-US" sz="1400" i="1">
                                  <a:latin typeface="Cambria Math" panose="02040503050406030204" pitchFamily="18" charset="0"/>
                                </a:rPr>
                              </m:ctrlPr>
                            </m:eqArrPr>
                            <m:e>
                              <m:r>
                                <a:rPr lang="en-US" sz="1400" i="1">
                                  <a:latin typeface="Cambria Math" panose="02040503050406030204" pitchFamily="18" charset="0"/>
                                </a:rPr>
                                <m:t>0.92318015</m:t>
                              </m:r>
                            </m:e>
                            <m:e>
                              <m:r>
                                <a:rPr lang="en-US" sz="1400" i="1">
                                  <a:latin typeface="Cambria Math" panose="02040503050406030204" pitchFamily="18" charset="0"/>
                                </a:rPr>
                                <m:t>0.00753369</m:t>
                              </m:r>
                            </m:e>
                            <m:e>
                              <m:r>
                                <a:rPr lang="en-US" sz="1400" i="1">
                                  <a:latin typeface="Cambria Math" panose="02040503050406030204" pitchFamily="18" charset="0"/>
                                </a:rPr>
                                <m:t>0.92307668</m:t>
                              </m:r>
                            </m:e>
                            <m:e>
                              <m:r>
                                <a:rPr lang="en-US" sz="1400" i="1">
                                  <a:latin typeface="Cambria Math" panose="02040503050406030204" pitchFamily="18" charset="0"/>
                                </a:rPr>
                                <m:t>−0.01158744</m:t>
                              </m:r>
                            </m:e>
                          </m:eqArr>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1" name="TextBox 10">
                <a:extLst>
                  <a:ext uri="{FF2B5EF4-FFF2-40B4-BE49-F238E27FC236}">
                    <a16:creationId xmlns:a16="http://schemas.microsoft.com/office/drawing/2014/main" id="{1BB0C994-EF2A-D6CF-8D96-98F5F765995B}"/>
                  </a:ext>
                </a:extLst>
              </p:cNvPr>
              <p:cNvSpPr txBox="1">
                <a:spLocks noRot="1" noChangeAspect="1" noMove="1" noResize="1" noEditPoints="1" noAdjustHandles="1" noChangeArrowheads="1" noChangeShapeType="1" noTextEdit="1"/>
              </p:cNvSpPr>
              <p:nvPr/>
            </p:nvSpPr>
            <p:spPr>
              <a:xfrm>
                <a:off x="3228157" y="4261347"/>
                <a:ext cx="2604071" cy="79367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C851119-5B38-C6F9-3A69-92A88DEE9DE6}"/>
                  </a:ext>
                </a:extLst>
              </p:cNvPr>
              <p:cNvSpPr txBox="1"/>
              <p:nvPr/>
            </p:nvSpPr>
            <p:spPr>
              <a:xfrm>
                <a:off x="3169541" y="5785283"/>
                <a:ext cx="2721305" cy="68037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𝑆</m:t>
                          </m:r>
                        </m:e>
                        <m:sup>
                          <m:r>
                            <a:rPr lang="en-US" sz="1200" b="0" i="1" smtClean="0">
                              <a:latin typeface="Cambria Math" panose="02040503050406030204" pitchFamily="18" charset="0"/>
                            </a:rPr>
                            <m:t>′</m:t>
                          </m:r>
                        </m:sup>
                      </m:sSup>
                      <m:r>
                        <a:rPr lang="en-US" sz="1200" b="0" i="1" baseline="-25000" smtClean="0">
                          <a:latin typeface="Cambria Math" panose="02040503050406030204" pitchFamily="18" charset="0"/>
                        </a:rPr>
                        <m:t>𝐿𝐻𝑃</m:t>
                      </m:r>
                      <m:d>
                        <m:dPr>
                          <m:ctrlPr>
                            <a:rPr lang="en-US" sz="1200" b="0" i="1" baseline="-25000" smtClean="0">
                              <a:latin typeface="Cambria Math" panose="02040503050406030204" pitchFamily="18" charset="0"/>
                            </a:rPr>
                          </m:ctrlPr>
                        </m:dPr>
                        <m:e>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8</m:t>
                              </m:r>
                              <m:r>
                                <a:rPr lang="en-US" sz="1200" b="0" i="1" smtClean="0">
                                  <a:latin typeface="Cambria Math" panose="02040503050406030204" pitchFamily="18" charset="0"/>
                                  <a:ea typeface="Cambria Math" panose="02040503050406030204" pitchFamily="18" charset="0"/>
                                </a:rPr>
                                <m:t>𝜋</m:t>
                              </m:r>
                            </m:num>
                            <m:den>
                              <m:r>
                                <a:rPr lang="en-US" sz="1200" b="0" i="1" smtClean="0">
                                  <a:latin typeface="Cambria Math" panose="02040503050406030204" pitchFamily="18" charset="0"/>
                                </a:rPr>
                                <m:t>8</m:t>
                              </m:r>
                            </m:den>
                          </m:f>
                        </m:e>
                      </m:d>
                      <m:r>
                        <a:rPr lang="en-US" sz="1200" b="0" i="1" smtClean="0">
                          <a:latin typeface="Cambria Math" panose="02040503050406030204" pitchFamily="18" charset="0"/>
                        </a:rPr>
                        <m:t>=</m:t>
                      </m:r>
                      <m:d>
                        <m:dPr>
                          <m:begChr m:val="["/>
                          <m:endChr m:val="]"/>
                          <m:ctrlPr>
                            <a:rPr lang="en-US" sz="1200" b="0" i="1" smtClean="0">
                              <a:latin typeface="Cambria Math" panose="02040503050406030204" pitchFamily="18" charset="0"/>
                            </a:rPr>
                          </m:ctrlPr>
                        </m:dPr>
                        <m:e>
                          <m:eqArr>
                            <m:eqArrPr>
                              <m:ctrlPr>
                                <a:rPr lang="en-US" sz="1200" i="1">
                                  <a:latin typeface="Cambria Math" panose="02040503050406030204" pitchFamily="18" charset="0"/>
                                </a:rPr>
                              </m:ctrlPr>
                            </m:eqArrPr>
                            <m:e>
                              <m:r>
                                <a:rPr lang="en-US" sz="1200" i="1">
                                  <a:latin typeface="Cambria Math" panose="02040503050406030204" pitchFamily="18" charset="0"/>
                                </a:rPr>
                                <m:t>9.20016734</m:t>
                              </m:r>
                              <m:r>
                                <a:rPr lang="en-US" sz="1200" i="1">
                                  <a:latin typeface="Cambria Math" panose="02040503050406030204" pitchFamily="18" charset="0"/>
                                </a:rPr>
                                <m:t>𝑒</m:t>
                              </m:r>
                              <m:r>
                                <a:rPr lang="en-US" sz="1200" i="1">
                                  <a:latin typeface="Cambria Math" panose="02040503050406030204" pitchFamily="18" charset="0"/>
                                </a:rPr>
                                <m:t>−01</m:t>
                              </m:r>
                            </m:e>
                            <m:e>
                              <m:r>
                                <a:rPr lang="en-US" sz="1200" i="1">
                                  <a:latin typeface="Cambria Math" panose="02040503050406030204" pitchFamily="18" charset="0"/>
                                </a:rPr>
                                <m:t>−9.20016734</m:t>
                              </m:r>
                              <m:r>
                                <a:rPr lang="en-US" sz="1200" i="1">
                                  <a:latin typeface="Cambria Math" panose="02040503050406030204" pitchFamily="18" charset="0"/>
                                </a:rPr>
                                <m:t>𝑒</m:t>
                              </m:r>
                              <m:r>
                                <a:rPr lang="en-US" sz="1200" i="1">
                                  <a:latin typeface="Cambria Math" panose="02040503050406030204" pitchFamily="18" charset="0"/>
                                </a:rPr>
                                <m:t>−01</m:t>
                              </m:r>
                            </m:e>
                            <m:e>
                              <m:r>
                                <a:rPr lang="en-US" sz="1200" i="1">
                                  <a:latin typeface="Cambria Math" panose="02040503050406030204" pitchFamily="18" charset="0"/>
                                </a:rPr>
                                <m:t> 4.53272911</m:t>
                              </m:r>
                              <m:r>
                                <a:rPr lang="en-US" sz="1200" i="1">
                                  <a:latin typeface="Cambria Math" panose="02040503050406030204" pitchFamily="18" charset="0"/>
                                </a:rPr>
                                <m:t>𝑒</m:t>
                              </m:r>
                              <m:r>
                                <a:rPr lang="en-US" sz="1200" i="1">
                                  <a:latin typeface="Cambria Math" panose="02040503050406030204" pitchFamily="18" charset="0"/>
                                </a:rPr>
                                <m:t>−16 </m:t>
                              </m:r>
                            </m:e>
                            <m:e>
                              <m:r>
                                <a:rPr lang="en-US" sz="1200" i="1">
                                  <a:latin typeface="Cambria Math" panose="02040503050406030204" pitchFamily="18" charset="0"/>
                                </a:rPr>
                                <m:t>−4.01368593</m:t>
                              </m:r>
                              <m:r>
                                <a:rPr lang="en-US" sz="1200" i="1">
                                  <a:latin typeface="Cambria Math" panose="02040503050406030204" pitchFamily="18" charset="0"/>
                                </a:rPr>
                                <m:t>𝑒</m:t>
                              </m:r>
                              <m:r>
                                <a:rPr lang="en-US" sz="1200" i="1">
                                  <a:latin typeface="Cambria Math" panose="02040503050406030204" pitchFamily="18" charset="0"/>
                                </a:rPr>
                                <m:t>−18</m:t>
                              </m:r>
                            </m:e>
                          </m:eqArr>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2" name="TextBox 11">
                <a:extLst>
                  <a:ext uri="{FF2B5EF4-FFF2-40B4-BE49-F238E27FC236}">
                    <a16:creationId xmlns:a16="http://schemas.microsoft.com/office/drawing/2014/main" id="{DC851119-5B38-C6F9-3A69-92A88DEE9DE6}"/>
                  </a:ext>
                </a:extLst>
              </p:cNvPr>
              <p:cNvSpPr txBox="1">
                <a:spLocks noRot="1" noChangeAspect="1" noMove="1" noResize="1" noEditPoints="1" noAdjustHandles="1" noChangeArrowheads="1" noChangeShapeType="1" noTextEdit="1"/>
              </p:cNvSpPr>
              <p:nvPr/>
            </p:nvSpPr>
            <p:spPr>
              <a:xfrm>
                <a:off x="3169541" y="5785283"/>
                <a:ext cx="2721305" cy="680379"/>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6419274-BCA4-6AAA-A6C7-3E5AC209C795}"/>
                  </a:ext>
                </a:extLst>
              </p:cNvPr>
              <p:cNvSpPr txBox="1"/>
              <p:nvPr/>
            </p:nvSpPr>
            <p:spPr>
              <a:xfrm>
                <a:off x="6000602" y="1802741"/>
                <a:ext cx="2907447" cy="79367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m:t>
                      </m:r>
                      <m:r>
                        <a:rPr lang="en-US" sz="1400" b="0" i="1" smtClean="0">
                          <a:latin typeface="Cambria Math" panose="02040503050406030204" pitchFamily="18" charset="0"/>
                        </a:rPr>
                        <m:t>′</m:t>
                      </m:r>
                      <m:r>
                        <a:rPr lang="en-US" sz="1400" b="0" i="1" baseline="-25000" smtClean="0">
                          <a:latin typeface="Cambria Math" panose="02040503050406030204" pitchFamily="18" charset="0"/>
                        </a:rPr>
                        <m:t>𝐿𝐻𝑃</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9</m:t>
                          </m:r>
                          <m:r>
                            <a:rPr lang="en-US" sz="1400" b="0" i="1" smtClean="0">
                              <a:latin typeface="Cambria Math" panose="02040503050406030204" pitchFamily="18" charset="0"/>
                              <a:ea typeface="Cambria Math" panose="02040503050406030204" pitchFamily="18" charset="0"/>
                            </a:rPr>
                            <m:t>𝜋</m:t>
                          </m:r>
                        </m:num>
                        <m:den>
                          <m:r>
                            <a:rPr lang="en-US" sz="1400" b="0" i="1" smtClean="0">
                              <a:latin typeface="Cambria Math" panose="02040503050406030204" pitchFamily="18" charset="0"/>
                            </a:rPr>
                            <m:t>8</m:t>
                          </m:r>
                        </m:den>
                      </m:f>
                      <m:r>
                        <a:rPr lang="en-US" sz="1400" b="0" i="1" smtClean="0">
                          <a:latin typeface="Cambria Math" panose="02040503050406030204" pitchFamily="18" charset="0"/>
                        </a:rPr>
                        <m:t>)=</m:t>
                      </m:r>
                      <m:d>
                        <m:dPr>
                          <m:begChr m:val="["/>
                          <m:endChr m:val="]"/>
                          <m:ctrlPr>
                            <a:rPr lang="en-US" sz="1400" b="0" i="1" smtClean="0">
                              <a:latin typeface="Cambria Math" panose="02040503050406030204" pitchFamily="18" charset="0"/>
                            </a:rPr>
                          </m:ctrlPr>
                        </m:dPr>
                        <m:e>
                          <m:eqArr>
                            <m:eqArrPr>
                              <m:ctrlPr>
                                <a:rPr lang="en-US" sz="1400" i="1">
                                  <a:latin typeface="Cambria Math" panose="02040503050406030204" pitchFamily="18" charset="0"/>
                                </a:rPr>
                              </m:ctrlPr>
                            </m:eqArrPr>
                            <m:e>
                              <m:r>
                                <a:rPr lang="en-US" sz="1400" i="1">
                                  <a:latin typeface="Cambria Math" panose="02040503050406030204" pitchFamily="18" charset="0"/>
                                </a:rPr>
                                <m:t>0.92318015</m:t>
                              </m:r>
                              <m:r>
                                <a:rPr lang="en-US" sz="1400" b="0" i="1" smtClean="0">
                                  <a:latin typeface="Cambria Math" panose="02040503050406030204" pitchFamily="18" charset="0"/>
                                </a:rPr>
                                <m:t> </m:t>
                              </m:r>
                            </m:e>
                            <m:e>
                              <m:r>
                                <a:rPr lang="en-US" sz="1400" i="1">
                                  <a:latin typeface="Cambria Math" panose="02040503050406030204" pitchFamily="18" charset="0"/>
                                </a:rPr>
                                <m:t>0.00753369</m:t>
                              </m:r>
                            </m:e>
                            <m:e>
                              <m:r>
                                <a:rPr lang="en-US" sz="1400" i="1">
                                  <a:latin typeface="Cambria Math" panose="02040503050406030204" pitchFamily="18" charset="0"/>
                                </a:rPr>
                                <m:t>−0.92307668</m:t>
                              </m:r>
                              <m:r>
                                <a:rPr lang="en-US" sz="1400" b="0" i="1" smtClean="0">
                                  <a:latin typeface="Cambria Math" panose="02040503050406030204" pitchFamily="18" charset="0"/>
                                </a:rPr>
                                <m:t> </m:t>
                              </m:r>
                            </m:e>
                            <m:e>
                              <m:r>
                                <a:rPr lang="en-US" sz="1400" i="1">
                                  <a:latin typeface="Cambria Math" panose="02040503050406030204" pitchFamily="18" charset="0"/>
                                </a:rPr>
                                <m:t> 0.01158744</m:t>
                              </m:r>
                            </m:e>
                          </m:eqArr>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3" name="TextBox 12">
                <a:extLst>
                  <a:ext uri="{FF2B5EF4-FFF2-40B4-BE49-F238E27FC236}">
                    <a16:creationId xmlns:a16="http://schemas.microsoft.com/office/drawing/2014/main" id="{36419274-BCA4-6AAA-A6C7-3E5AC209C795}"/>
                  </a:ext>
                </a:extLst>
              </p:cNvPr>
              <p:cNvSpPr txBox="1">
                <a:spLocks noRot="1" noChangeAspect="1" noMove="1" noResize="1" noEditPoints="1" noAdjustHandles="1" noChangeArrowheads="1" noChangeShapeType="1" noTextEdit="1"/>
              </p:cNvSpPr>
              <p:nvPr/>
            </p:nvSpPr>
            <p:spPr>
              <a:xfrm>
                <a:off x="6000602" y="1802741"/>
                <a:ext cx="2907447" cy="793679"/>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6458C6C-4975-6F8F-9349-5D6A8BFD90DC}"/>
                  </a:ext>
                </a:extLst>
              </p:cNvPr>
              <p:cNvSpPr txBox="1"/>
              <p:nvPr/>
            </p:nvSpPr>
            <p:spPr>
              <a:xfrm>
                <a:off x="6123757" y="3170937"/>
                <a:ext cx="2661138" cy="79367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m:t>
                      </m:r>
                      <m:r>
                        <a:rPr lang="en-US" sz="1400" b="0" i="1" smtClean="0">
                          <a:latin typeface="Cambria Math" panose="02040503050406030204" pitchFamily="18" charset="0"/>
                        </a:rPr>
                        <m:t>′</m:t>
                      </m:r>
                      <m:r>
                        <a:rPr lang="en-US" sz="1400" b="0" i="1" baseline="-25000" smtClean="0">
                          <a:latin typeface="Cambria Math" panose="02040503050406030204" pitchFamily="18" charset="0"/>
                        </a:rPr>
                        <m:t>𝐿𝐻𝑃</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10</m:t>
                          </m:r>
                          <m:r>
                            <a:rPr lang="en-US" sz="1400" b="0" i="1" smtClean="0">
                              <a:latin typeface="Cambria Math" panose="02040503050406030204" pitchFamily="18" charset="0"/>
                              <a:ea typeface="Cambria Math" panose="02040503050406030204" pitchFamily="18" charset="0"/>
                            </a:rPr>
                            <m:t>𝜋</m:t>
                          </m:r>
                        </m:num>
                        <m:den>
                          <m:r>
                            <a:rPr lang="en-US" sz="1400" b="0" i="1" smtClean="0">
                              <a:latin typeface="Cambria Math" panose="02040503050406030204" pitchFamily="18" charset="0"/>
                            </a:rPr>
                            <m:t>8</m:t>
                          </m:r>
                        </m:den>
                      </m:f>
                      <m:r>
                        <a:rPr lang="en-US" sz="1400" b="0" i="1" smtClean="0">
                          <a:latin typeface="Cambria Math" panose="02040503050406030204" pitchFamily="18" charset="0"/>
                        </a:rPr>
                        <m:t>)=</m:t>
                      </m:r>
                      <m:d>
                        <m:dPr>
                          <m:begChr m:val="["/>
                          <m:endChr m:val="]"/>
                          <m:ctrlPr>
                            <a:rPr lang="en-US" sz="1400" b="0" i="1" smtClean="0">
                              <a:latin typeface="Cambria Math" panose="02040503050406030204" pitchFamily="18" charset="0"/>
                            </a:rPr>
                          </m:ctrlPr>
                        </m:dPr>
                        <m:e>
                          <m:eqArr>
                            <m:eqArrPr>
                              <m:ctrlPr>
                                <a:rPr lang="en-US" sz="1400" i="1">
                                  <a:latin typeface="Cambria Math" panose="02040503050406030204" pitchFamily="18" charset="0"/>
                                </a:rPr>
                              </m:ctrlPr>
                            </m:eqArrPr>
                            <m:e>
                              <m:r>
                                <a:rPr lang="en-US" sz="1400" i="1">
                                  <a:latin typeface="Cambria Math" panose="02040503050406030204" pitchFamily="18" charset="0"/>
                                </a:rPr>
                                <m:t>0.9308173</m:t>
                              </m:r>
                            </m:e>
                            <m:e>
                              <m:r>
                                <a:rPr lang="en-US" sz="1400" i="1">
                                  <a:latin typeface="Cambria Math" panose="02040503050406030204" pitchFamily="18" charset="0"/>
                                </a:rPr>
                                <m:t>0.93061037</m:t>
                              </m:r>
                            </m:e>
                            <m:e>
                              <m:r>
                                <a:rPr lang="en-US" sz="1400" i="1">
                                  <a:latin typeface="Cambria Math" panose="02040503050406030204" pitchFamily="18" charset="0"/>
                                </a:rPr>
                                <m:t>0.01080057</m:t>
                              </m:r>
                            </m:e>
                            <m:e>
                              <m:r>
                                <a:rPr lang="en-US" sz="1400" i="1">
                                  <a:latin typeface="Cambria Math" panose="02040503050406030204" pitchFamily="18" charset="0"/>
                                </a:rPr>
                                <m:t>0.01638712</m:t>
                              </m:r>
                            </m:e>
                          </m:eqArr>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4" name="TextBox 13">
                <a:extLst>
                  <a:ext uri="{FF2B5EF4-FFF2-40B4-BE49-F238E27FC236}">
                    <a16:creationId xmlns:a16="http://schemas.microsoft.com/office/drawing/2014/main" id="{76458C6C-4975-6F8F-9349-5D6A8BFD90DC}"/>
                  </a:ext>
                </a:extLst>
              </p:cNvPr>
              <p:cNvSpPr txBox="1">
                <a:spLocks noRot="1" noChangeAspect="1" noMove="1" noResize="1" noEditPoints="1" noAdjustHandles="1" noChangeArrowheads="1" noChangeShapeType="1" noTextEdit="1"/>
              </p:cNvSpPr>
              <p:nvPr/>
            </p:nvSpPr>
            <p:spPr>
              <a:xfrm>
                <a:off x="6123757" y="3170937"/>
                <a:ext cx="2661138" cy="793679"/>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3B0BF63-A7FF-9FA5-E343-DB106AAE599A}"/>
                  </a:ext>
                </a:extLst>
              </p:cNvPr>
              <p:cNvSpPr txBox="1"/>
              <p:nvPr/>
            </p:nvSpPr>
            <p:spPr>
              <a:xfrm>
                <a:off x="6225128" y="4372717"/>
                <a:ext cx="2532011" cy="79367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m:t>
                      </m:r>
                      <m:r>
                        <a:rPr lang="en-US" sz="1400" b="0" i="1" smtClean="0">
                          <a:latin typeface="Cambria Math" panose="02040503050406030204" pitchFamily="18" charset="0"/>
                        </a:rPr>
                        <m:t>′</m:t>
                      </m:r>
                      <m:r>
                        <a:rPr lang="en-US" sz="1400" b="0" i="1" baseline="-25000" smtClean="0">
                          <a:latin typeface="Cambria Math" panose="02040503050406030204" pitchFamily="18" charset="0"/>
                        </a:rPr>
                        <m:t>𝐿𝐻𝑃</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11</m:t>
                          </m:r>
                          <m:r>
                            <a:rPr lang="en-US" sz="1400" b="0" i="1" smtClean="0">
                              <a:latin typeface="Cambria Math" panose="02040503050406030204" pitchFamily="18" charset="0"/>
                              <a:ea typeface="Cambria Math" panose="02040503050406030204" pitchFamily="18" charset="0"/>
                            </a:rPr>
                            <m:t>𝜋</m:t>
                          </m:r>
                        </m:num>
                        <m:den>
                          <m:r>
                            <a:rPr lang="en-US" sz="1400" b="0" i="1" smtClean="0">
                              <a:latin typeface="Cambria Math" panose="02040503050406030204" pitchFamily="18" charset="0"/>
                            </a:rPr>
                            <m:t>8</m:t>
                          </m:r>
                        </m:den>
                      </m:f>
                      <m:r>
                        <a:rPr lang="en-US" sz="1400" b="0" i="1" smtClean="0">
                          <a:latin typeface="Cambria Math" panose="02040503050406030204" pitchFamily="18" charset="0"/>
                        </a:rPr>
                        <m:t>)=</m:t>
                      </m:r>
                      <m:d>
                        <m:dPr>
                          <m:begChr m:val="["/>
                          <m:endChr m:val="]"/>
                          <m:ctrlPr>
                            <a:rPr lang="en-US" sz="1400" b="0" i="1" smtClean="0">
                              <a:latin typeface="Cambria Math" panose="02040503050406030204" pitchFamily="18" charset="0"/>
                            </a:rPr>
                          </m:ctrlPr>
                        </m:dPr>
                        <m:e>
                          <m:eqArr>
                            <m:eqArrPr>
                              <m:ctrlPr>
                                <a:rPr lang="en-US" sz="1400" i="1">
                                  <a:latin typeface="Cambria Math" panose="02040503050406030204" pitchFamily="18" charset="0"/>
                                </a:rPr>
                              </m:ctrlPr>
                            </m:eqArrPr>
                            <m:e>
                              <m:r>
                                <a:rPr lang="en-US" sz="1400" i="1">
                                  <a:latin typeface="Cambria Math" panose="02040503050406030204" pitchFamily="18" charset="0"/>
                                </a:rPr>
                                <m:t>0.93845445</m:t>
                              </m:r>
                            </m:e>
                            <m:e>
                              <m:r>
                                <a:rPr lang="en-US" sz="1400" i="1">
                                  <a:latin typeface="Cambria Math" panose="02040503050406030204" pitchFamily="18" charset="0"/>
                                </a:rPr>
                                <m:t>−0.00774062</m:t>
                              </m:r>
                            </m:e>
                            <m:e>
                              <m:r>
                                <a:rPr lang="en-US" sz="1400" i="1">
                                  <a:latin typeface="Cambria Math" panose="02040503050406030204" pitchFamily="18" charset="0"/>
                                </a:rPr>
                                <m:t> 0.93835099 </m:t>
                              </m:r>
                            </m:e>
                            <m:e>
                              <m:r>
                                <a:rPr lang="en-US" sz="1400" i="1">
                                  <a:latin typeface="Cambria Math" panose="02040503050406030204" pitchFamily="18" charset="0"/>
                                </a:rPr>
                                <m:t>0.01158744</m:t>
                              </m:r>
                            </m:e>
                          </m:eqArr>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5" name="TextBox 14">
                <a:extLst>
                  <a:ext uri="{FF2B5EF4-FFF2-40B4-BE49-F238E27FC236}">
                    <a16:creationId xmlns:a16="http://schemas.microsoft.com/office/drawing/2014/main" id="{23B0BF63-A7FF-9FA5-E343-DB106AAE599A}"/>
                  </a:ext>
                </a:extLst>
              </p:cNvPr>
              <p:cNvSpPr txBox="1">
                <a:spLocks noRot="1" noChangeAspect="1" noMove="1" noResize="1" noEditPoints="1" noAdjustHandles="1" noChangeArrowheads="1" noChangeShapeType="1" noTextEdit="1"/>
              </p:cNvSpPr>
              <p:nvPr/>
            </p:nvSpPr>
            <p:spPr>
              <a:xfrm>
                <a:off x="6225128" y="4372717"/>
                <a:ext cx="2532011" cy="79367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775AC3F-5E8D-18FC-1717-FFF67E01DAA8}"/>
                  </a:ext>
                </a:extLst>
              </p:cNvPr>
              <p:cNvSpPr txBox="1"/>
              <p:nvPr/>
            </p:nvSpPr>
            <p:spPr>
              <a:xfrm>
                <a:off x="6119374" y="5785283"/>
                <a:ext cx="3025071" cy="79367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m:t>
                      </m:r>
                      <m:r>
                        <a:rPr lang="en-US" sz="1400" b="0" i="1" smtClean="0">
                          <a:latin typeface="Cambria Math" panose="02040503050406030204" pitchFamily="18" charset="0"/>
                        </a:rPr>
                        <m:t>′</m:t>
                      </m:r>
                      <m:r>
                        <a:rPr lang="en-US" sz="1400" b="0" i="1" baseline="-25000" smtClean="0">
                          <a:latin typeface="Cambria Math" panose="02040503050406030204" pitchFamily="18" charset="0"/>
                        </a:rPr>
                        <m:t>𝐿𝐻𝑃</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12</m:t>
                          </m:r>
                          <m:r>
                            <a:rPr lang="en-US" sz="1400" b="0" i="1" smtClean="0">
                              <a:latin typeface="Cambria Math" panose="02040503050406030204" pitchFamily="18" charset="0"/>
                              <a:ea typeface="Cambria Math" panose="02040503050406030204" pitchFamily="18" charset="0"/>
                            </a:rPr>
                            <m:t>𝜋</m:t>
                          </m:r>
                        </m:num>
                        <m:den>
                          <m:r>
                            <a:rPr lang="en-US" sz="1400" b="0" i="1" smtClean="0">
                              <a:latin typeface="Cambria Math" panose="02040503050406030204" pitchFamily="18" charset="0"/>
                            </a:rPr>
                            <m:t>8</m:t>
                          </m:r>
                        </m:den>
                      </m:f>
                      <m:r>
                        <a:rPr lang="en-US" sz="1400" b="0" i="1" smtClean="0">
                          <a:latin typeface="Cambria Math" panose="02040503050406030204" pitchFamily="18" charset="0"/>
                        </a:rPr>
                        <m:t>)=</m:t>
                      </m:r>
                      <m:d>
                        <m:dPr>
                          <m:begChr m:val="["/>
                          <m:endChr m:val="]"/>
                          <m:ctrlPr>
                            <a:rPr lang="en-US" sz="1400" b="0" i="1" smtClean="0">
                              <a:latin typeface="Cambria Math" panose="02040503050406030204" pitchFamily="18" charset="0"/>
                            </a:rPr>
                          </m:ctrlPr>
                        </m:dPr>
                        <m:e>
                          <m:eqArr>
                            <m:eqArrPr>
                              <m:ctrlPr>
                                <a:rPr lang="en-US" sz="1400" i="1">
                                  <a:latin typeface="Cambria Math" panose="02040503050406030204" pitchFamily="18" charset="0"/>
                                </a:rPr>
                              </m:ctrlPr>
                            </m:eqArrPr>
                            <m:e>
                              <m:r>
                                <a:rPr lang="en-US" sz="1400" i="1">
                                  <a:latin typeface="Cambria Math" panose="02040503050406030204" pitchFamily="18" charset="0"/>
                                </a:rPr>
                                <m:t>9.41617866</m:t>
                              </m:r>
                              <m:r>
                                <a:rPr lang="en-US" sz="1400" i="1">
                                  <a:latin typeface="Cambria Math" panose="02040503050406030204" pitchFamily="18" charset="0"/>
                                </a:rPr>
                                <m:t>𝑒</m:t>
                              </m:r>
                              <m:r>
                                <a:rPr lang="en-US" sz="1400" i="1">
                                  <a:latin typeface="Cambria Math" panose="02040503050406030204" pitchFamily="18" charset="0"/>
                                </a:rPr>
                                <m:t>−01</m:t>
                              </m:r>
                            </m:e>
                            <m:e>
                              <m:r>
                                <a:rPr lang="en-US" sz="1400" i="1">
                                  <a:latin typeface="Cambria Math" panose="02040503050406030204" pitchFamily="18" charset="0"/>
                                </a:rPr>
                                <m:t>−9.41617866</m:t>
                              </m:r>
                              <m:r>
                                <a:rPr lang="en-US" sz="1400" i="1">
                                  <a:latin typeface="Cambria Math" panose="02040503050406030204" pitchFamily="18" charset="0"/>
                                </a:rPr>
                                <m:t>𝑒</m:t>
                              </m:r>
                              <m:r>
                                <a:rPr lang="en-US" sz="1400" i="1">
                                  <a:latin typeface="Cambria Math" panose="02040503050406030204" pitchFamily="18" charset="0"/>
                                </a:rPr>
                                <m:t>−01</m:t>
                              </m:r>
                            </m:e>
                            <m:e>
                              <m:r>
                                <a:rPr lang="en-US" sz="1400" i="1">
                                  <a:latin typeface="Cambria Math" panose="02040503050406030204" pitchFamily="18" charset="0"/>
                                </a:rPr>
                                <m:t> 6.87845494</m:t>
                              </m:r>
                              <m:r>
                                <a:rPr lang="en-US" sz="1400" i="1">
                                  <a:latin typeface="Cambria Math" panose="02040503050406030204" pitchFamily="18" charset="0"/>
                                </a:rPr>
                                <m:t>𝑒</m:t>
                              </m:r>
                              <m:r>
                                <a:rPr lang="en-US" sz="1400" i="1">
                                  <a:latin typeface="Cambria Math" panose="02040503050406030204" pitchFamily="18" charset="0"/>
                                </a:rPr>
                                <m:t>−16</m:t>
                              </m:r>
                            </m:e>
                            <m:e>
                              <m:r>
                                <a:rPr lang="en-US" sz="1400" i="1">
                                  <a:latin typeface="Cambria Math" panose="02040503050406030204" pitchFamily="18" charset="0"/>
                                </a:rPr>
                                <m:t> 6.02052890</m:t>
                              </m:r>
                              <m:r>
                                <a:rPr lang="en-US" sz="1400" i="1">
                                  <a:latin typeface="Cambria Math" panose="02040503050406030204" pitchFamily="18" charset="0"/>
                                </a:rPr>
                                <m:t>𝑒</m:t>
                              </m:r>
                              <m:r>
                                <a:rPr lang="en-US" sz="1400" i="1">
                                  <a:latin typeface="Cambria Math" panose="02040503050406030204" pitchFamily="18" charset="0"/>
                                </a:rPr>
                                <m:t>−18</m:t>
                              </m:r>
                            </m:e>
                          </m:eqArr>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6" name="TextBox 15">
                <a:extLst>
                  <a:ext uri="{FF2B5EF4-FFF2-40B4-BE49-F238E27FC236}">
                    <a16:creationId xmlns:a16="http://schemas.microsoft.com/office/drawing/2014/main" id="{2775AC3F-5E8D-18FC-1717-FFF67E01DAA8}"/>
                  </a:ext>
                </a:extLst>
              </p:cNvPr>
              <p:cNvSpPr txBox="1">
                <a:spLocks noRot="1" noChangeAspect="1" noMove="1" noResize="1" noEditPoints="1" noAdjustHandles="1" noChangeArrowheads="1" noChangeShapeType="1" noTextEdit="1"/>
              </p:cNvSpPr>
              <p:nvPr/>
            </p:nvSpPr>
            <p:spPr>
              <a:xfrm>
                <a:off x="6119374" y="5785283"/>
                <a:ext cx="3025071" cy="793679"/>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30BBE5F-F955-0EA7-39A6-C950ACF7BBE9}"/>
                  </a:ext>
                </a:extLst>
              </p:cNvPr>
              <p:cNvSpPr txBox="1"/>
              <p:nvPr/>
            </p:nvSpPr>
            <p:spPr>
              <a:xfrm>
                <a:off x="9405592" y="1801497"/>
                <a:ext cx="2472211" cy="79367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r>
                        <a:rPr lang="en-US" sz="1400" b="0" i="1" baseline="-25000" smtClean="0">
                          <a:latin typeface="Cambria Math" panose="02040503050406030204" pitchFamily="18" charset="0"/>
                        </a:rPr>
                        <m:t>𝐿𝐻𝑃</m:t>
                      </m:r>
                      <m:d>
                        <m:dPr>
                          <m:ctrlPr>
                            <a:rPr lang="en-US" sz="1400" b="0" i="1" baseline="-25000"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13</m:t>
                              </m:r>
                              <m:r>
                                <a:rPr lang="en-US" sz="1400" b="0" i="1" smtClean="0">
                                  <a:latin typeface="Cambria Math" panose="02040503050406030204" pitchFamily="18" charset="0"/>
                                  <a:ea typeface="Cambria Math" panose="02040503050406030204" pitchFamily="18" charset="0"/>
                                </a:rPr>
                                <m:t>𝜋</m:t>
                              </m:r>
                            </m:num>
                            <m:den>
                              <m:r>
                                <a:rPr lang="en-US" sz="1400" b="0" i="1" smtClean="0">
                                  <a:latin typeface="Cambria Math" panose="02040503050406030204" pitchFamily="18" charset="0"/>
                                </a:rPr>
                                <m:t>8</m:t>
                              </m:r>
                            </m:den>
                          </m:f>
                        </m:e>
                      </m:d>
                      <m:r>
                        <a:rPr lang="en-US" sz="1400" b="0" i="1" smtClean="0">
                          <a:latin typeface="Cambria Math" panose="02040503050406030204" pitchFamily="18" charset="0"/>
                        </a:rPr>
                        <m:t>=</m:t>
                      </m:r>
                      <m:d>
                        <m:dPr>
                          <m:begChr m:val="["/>
                          <m:endChr m:val="]"/>
                          <m:ctrlPr>
                            <a:rPr lang="en-US" sz="1400" b="0" i="1" smtClean="0">
                              <a:latin typeface="Cambria Math" panose="02040503050406030204" pitchFamily="18" charset="0"/>
                            </a:rPr>
                          </m:ctrlPr>
                        </m:dPr>
                        <m:e>
                          <m:eqArr>
                            <m:eqArrPr>
                              <m:ctrlPr>
                                <a:rPr lang="en-US" sz="1400" i="1">
                                  <a:latin typeface="Cambria Math" panose="02040503050406030204" pitchFamily="18" charset="0"/>
                                </a:rPr>
                              </m:ctrlPr>
                            </m:eqArrPr>
                            <m:e>
                              <m:r>
                                <a:rPr lang="en-US" sz="1400" i="1">
                                  <a:latin typeface="Cambria Math" panose="02040503050406030204" pitchFamily="18" charset="0"/>
                                </a:rPr>
                                <m:t>0.93845445</m:t>
                              </m:r>
                            </m:e>
                            <m:e>
                              <m:r>
                                <a:rPr lang="en-US" sz="1400" i="1">
                                  <a:latin typeface="Cambria Math" panose="02040503050406030204" pitchFamily="18" charset="0"/>
                                </a:rPr>
                                <m:t>−0.00774062</m:t>
                              </m:r>
                            </m:e>
                            <m:e>
                              <m:r>
                                <a:rPr lang="en-US" sz="1400" i="1">
                                  <a:latin typeface="Cambria Math" panose="02040503050406030204" pitchFamily="18" charset="0"/>
                                </a:rPr>
                                <m:t>−0.93835099</m:t>
                              </m:r>
                            </m:e>
                            <m:e>
                              <m:r>
                                <a:rPr lang="en-US" sz="1400" i="1">
                                  <a:latin typeface="Cambria Math" panose="02040503050406030204" pitchFamily="18" charset="0"/>
                                </a:rPr>
                                <m:t>−0.01158744</m:t>
                              </m:r>
                            </m:e>
                          </m:eqArr>
                        </m:e>
                      </m:d>
                    </m:oMath>
                  </m:oMathPara>
                </a14:m>
                <a:endParaRPr lang="en-US" b="0" dirty="0">
                  <a:latin typeface="Times New Roman" panose="02020603050405020304" pitchFamily="18" charset="0"/>
                  <a:cs typeface="Times New Roman" panose="02020603050405020304" pitchFamily="18" charset="0"/>
                </a:endParaRPr>
              </a:p>
            </p:txBody>
          </p:sp>
        </mc:Choice>
        <mc:Fallback xmlns="">
          <p:sp>
            <p:nvSpPr>
              <p:cNvPr id="17" name="TextBox 16">
                <a:extLst>
                  <a:ext uri="{FF2B5EF4-FFF2-40B4-BE49-F238E27FC236}">
                    <a16:creationId xmlns:a16="http://schemas.microsoft.com/office/drawing/2014/main" id="{430BBE5F-F955-0EA7-39A6-C950ACF7BBE9}"/>
                  </a:ext>
                </a:extLst>
              </p:cNvPr>
              <p:cNvSpPr txBox="1">
                <a:spLocks noRot="1" noChangeAspect="1" noMove="1" noResize="1" noEditPoints="1" noAdjustHandles="1" noChangeArrowheads="1" noChangeShapeType="1" noTextEdit="1"/>
              </p:cNvSpPr>
              <p:nvPr/>
            </p:nvSpPr>
            <p:spPr>
              <a:xfrm>
                <a:off x="9405592" y="1801497"/>
                <a:ext cx="2472211" cy="793679"/>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9D4A79E-3114-BF57-62F5-A5C7E2E6FC2A}"/>
                  </a:ext>
                </a:extLst>
              </p:cNvPr>
              <p:cNvSpPr txBox="1"/>
              <p:nvPr/>
            </p:nvSpPr>
            <p:spPr>
              <a:xfrm>
                <a:off x="9468710" y="3170937"/>
                <a:ext cx="2409093" cy="79367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m:t>
                      </m:r>
                      <m:r>
                        <a:rPr lang="en-US" sz="1400" b="0" i="1" smtClean="0">
                          <a:latin typeface="Cambria Math" panose="02040503050406030204" pitchFamily="18" charset="0"/>
                        </a:rPr>
                        <m:t>′</m:t>
                      </m:r>
                      <m:r>
                        <a:rPr lang="en-US" sz="1400" b="0" i="1" baseline="-25000" smtClean="0">
                          <a:latin typeface="Cambria Math" panose="02040503050406030204" pitchFamily="18" charset="0"/>
                        </a:rPr>
                        <m:t>𝐿𝐻𝑃</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14</m:t>
                          </m:r>
                          <m:r>
                            <a:rPr lang="en-US" sz="1400" b="0" i="1" smtClean="0">
                              <a:latin typeface="Cambria Math" panose="02040503050406030204" pitchFamily="18" charset="0"/>
                              <a:ea typeface="Cambria Math" panose="02040503050406030204" pitchFamily="18" charset="0"/>
                            </a:rPr>
                            <m:t>𝜋</m:t>
                          </m:r>
                        </m:num>
                        <m:den>
                          <m:r>
                            <a:rPr lang="en-US" sz="1400" b="0" i="1" smtClean="0">
                              <a:latin typeface="Cambria Math" panose="02040503050406030204" pitchFamily="18" charset="0"/>
                            </a:rPr>
                            <m:t>8</m:t>
                          </m:r>
                        </m:den>
                      </m:f>
                      <m:r>
                        <a:rPr lang="en-US" sz="1400" b="0" i="1" smtClean="0">
                          <a:latin typeface="Cambria Math" panose="02040503050406030204" pitchFamily="18" charset="0"/>
                        </a:rPr>
                        <m:t>)=</m:t>
                      </m:r>
                      <m:d>
                        <m:dPr>
                          <m:begChr m:val="["/>
                          <m:endChr m:val="]"/>
                          <m:ctrlPr>
                            <a:rPr lang="en-US" sz="1400" b="0" i="1" smtClean="0">
                              <a:latin typeface="Cambria Math" panose="02040503050406030204" pitchFamily="18" charset="0"/>
                            </a:rPr>
                          </m:ctrlPr>
                        </m:dPr>
                        <m:e>
                          <m:eqArr>
                            <m:eqArrPr>
                              <m:ctrlPr>
                                <a:rPr lang="en-US" sz="1400" i="1">
                                  <a:latin typeface="Cambria Math" panose="02040503050406030204" pitchFamily="18" charset="0"/>
                                </a:rPr>
                              </m:ctrlPr>
                            </m:eqArrPr>
                            <m:e>
                              <m:r>
                                <a:rPr lang="en-US" sz="1400" i="1">
                                  <a:latin typeface="Cambria Math" panose="02040503050406030204" pitchFamily="18" charset="0"/>
                                </a:rPr>
                                <m:t>0.9308173 </m:t>
                              </m:r>
                            </m:e>
                            <m:e>
                              <m:r>
                                <a:rPr lang="en-US" sz="1400" i="1">
                                  <a:latin typeface="Cambria Math" panose="02040503050406030204" pitchFamily="18" charset="0"/>
                                </a:rPr>
                                <m:t>0.93061037</m:t>
                              </m:r>
                            </m:e>
                            <m:e>
                              <m:r>
                                <a:rPr lang="en-US" sz="1400" i="1">
                                  <a:latin typeface="Cambria Math" panose="02040503050406030204" pitchFamily="18" charset="0"/>
                                </a:rPr>
                                <m:t>−0.01080057</m:t>
                              </m:r>
                            </m:e>
                            <m:e>
                              <m:r>
                                <a:rPr lang="en-US" sz="1400" i="1">
                                  <a:latin typeface="Cambria Math" panose="02040503050406030204" pitchFamily="18" charset="0"/>
                                </a:rPr>
                                <m:t>−0.01638712</m:t>
                              </m:r>
                            </m:e>
                          </m:eqArr>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8" name="TextBox 17">
                <a:extLst>
                  <a:ext uri="{FF2B5EF4-FFF2-40B4-BE49-F238E27FC236}">
                    <a16:creationId xmlns:a16="http://schemas.microsoft.com/office/drawing/2014/main" id="{A9D4A79E-3114-BF57-62F5-A5C7E2E6FC2A}"/>
                  </a:ext>
                </a:extLst>
              </p:cNvPr>
              <p:cNvSpPr txBox="1">
                <a:spLocks noRot="1" noChangeAspect="1" noMove="1" noResize="1" noEditPoints="1" noAdjustHandles="1" noChangeArrowheads="1" noChangeShapeType="1" noTextEdit="1"/>
              </p:cNvSpPr>
              <p:nvPr/>
            </p:nvSpPr>
            <p:spPr>
              <a:xfrm>
                <a:off x="9468710" y="3170937"/>
                <a:ext cx="2409093" cy="793679"/>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69D400B-CFF1-9A18-CA5A-596F942F0FEF}"/>
                  </a:ext>
                </a:extLst>
              </p:cNvPr>
              <p:cNvSpPr txBox="1"/>
              <p:nvPr/>
            </p:nvSpPr>
            <p:spPr>
              <a:xfrm>
                <a:off x="9439350" y="4309368"/>
                <a:ext cx="2532011" cy="79367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m:t>
                      </m:r>
                      <m:r>
                        <a:rPr lang="en-US" sz="1400" b="0" i="1" smtClean="0">
                          <a:latin typeface="Cambria Math" panose="02040503050406030204" pitchFamily="18" charset="0"/>
                        </a:rPr>
                        <m:t>′</m:t>
                      </m:r>
                      <m:r>
                        <a:rPr lang="en-US" sz="1400" b="0" i="1" baseline="-25000" smtClean="0">
                          <a:latin typeface="Cambria Math" panose="02040503050406030204" pitchFamily="18" charset="0"/>
                        </a:rPr>
                        <m:t>𝐿𝐻𝑃</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15</m:t>
                          </m:r>
                          <m:r>
                            <a:rPr lang="en-US" sz="1400" b="0" i="1" smtClean="0">
                              <a:latin typeface="Cambria Math" panose="02040503050406030204" pitchFamily="18" charset="0"/>
                              <a:ea typeface="Cambria Math" panose="02040503050406030204" pitchFamily="18" charset="0"/>
                            </a:rPr>
                            <m:t>𝜋</m:t>
                          </m:r>
                        </m:num>
                        <m:den>
                          <m:r>
                            <a:rPr lang="en-US" sz="1400" b="0" i="1" smtClean="0">
                              <a:latin typeface="Cambria Math" panose="02040503050406030204" pitchFamily="18" charset="0"/>
                            </a:rPr>
                            <m:t>8</m:t>
                          </m:r>
                        </m:den>
                      </m:f>
                      <m:r>
                        <a:rPr lang="en-US" sz="1400" b="0" i="1" smtClean="0">
                          <a:latin typeface="Cambria Math" panose="02040503050406030204" pitchFamily="18" charset="0"/>
                        </a:rPr>
                        <m:t>)=</m:t>
                      </m:r>
                      <m:d>
                        <m:dPr>
                          <m:begChr m:val="["/>
                          <m:endChr m:val="]"/>
                          <m:ctrlPr>
                            <a:rPr lang="en-US" sz="1400" b="0" i="1" smtClean="0">
                              <a:latin typeface="Cambria Math" panose="02040503050406030204" pitchFamily="18" charset="0"/>
                            </a:rPr>
                          </m:ctrlPr>
                        </m:dPr>
                        <m:e>
                          <m:eqArr>
                            <m:eqArrPr>
                              <m:ctrlPr>
                                <a:rPr lang="en-US" sz="1400" i="1">
                                  <a:latin typeface="Cambria Math" panose="02040503050406030204" pitchFamily="18" charset="0"/>
                                </a:rPr>
                              </m:ctrlPr>
                            </m:eqArrPr>
                            <m:e>
                              <m:r>
                                <a:rPr lang="en-US" sz="1400" i="1">
                                  <a:latin typeface="Cambria Math" panose="02040503050406030204" pitchFamily="18" charset="0"/>
                                </a:rPr>
                                <m:t>0.92318015</m:t>
                              </m:r>
                            </m:e>
                            <m:e>
                              <m:r>
                                <a:rPr lang="en-US" sz="1400" i="1">
                                  <a:latin typeface="Cambria Math" panose="02040503050406030204" pitchFamily="18" charset="0"/>
                                </a:rPr>
                                <m:t> 0.00753369</m:t>
                              </m:r>
                            </m:e>
                            <m:e>
                              <m:r>
                                <a:rPr lang="en-US" sz="1400" i="1">
                                  <a:latin typeface="Cambria Math" panose="02040503050406030204" pitchFamily="18" charset="0"/>
                                </a:rPr>
                                <m:t> 0.92307668</m:t>
                              </m:r>
                            </m:e>
                            <m:e>
                              <m:r>
                                <a:rPr lang="en-US" sz="1400" i="1">
                                  <a:latin typeface="Cambria Math" panose="02040503050406030204" pitchFamily="18" charset="0"/>
                                </a:rPr>
                                <m:t>−0.01158744</m:t>
                              </m:r>
                            </m:e>
                          </m:eqArr>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9" name="TextBox 18">
                <a:extLst>
                  <a:ext uri="{FF2B5EF4-FFF2-40B4-BE49-F238E27FC236}">
                    <a16:creationId xmlns:a16="http://schemas.microsoft.com/office/drawing/2014/main" id="{A69D400B-CFF1-9A18-CA5A-596F942F0FEF}"/>
                  </a:ext>
                </a:extLst>
              </p:cNvPr>
              <p:cNvSpPr txBox="1">
                <a:spLocks noRot="1" noChangeAspect="1" noMove="1" noResize="1" noEditPoints="1" noAdjustHandles="1" noChangeArrowheads="1" noChangeShapeType="1" noTextEdit="1"/>
              </p:cNvSpPr>
              <p:nvPr/>
            </p:nvSpPr>
            <p:spPr>
              <a:xfrm>
                <a:off x="9439350" y="4309368"/>
                <a:ext cx="2532011" cy="793679"/>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F1AF11D-E50B-6FD7-F5BF-ED2EF96652AF}"/>
                  </a:ext>
                </a:extLst>
              </p:cNvPr>
              <p:cNvSpPr txBox="1"/>
              <p:nvPr/>
            </p:nvSpPr>
            <p:spPr>
              <a:xfrm>
                <a:off x="9284553" y="5826849"/>
                <a:ext cx="2907447" cy="79367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m:t>
                      </m:r>
                      <m:r>
                        <a:rPr lang="en-US" sz="1400" b="0" i="1" smtClean="0">
                          <a:latin typeface="Cambria Math" panose="02040503050406030204" pitchFamily="18" charset="0"/>
                        </a:rPr>
                        <m:t>′</m:t>
                      </m:r>
                      <m:r>
                        <a:rPr lang="en-US" sz="1400" b="0" i="1" baseline="-25000" smtClean="0">
                          <a:latin typeface="Cambria Math" panose="02040503050406030204" pitchFamily="18" charset="0"/>
                        </a:rPr>
                        <m:t>𝐿𝐻𝑃</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16</m:t>
                          </m:r>
                          <m:r>
                            <a:rPr lang="en-US" sz="1400" b="0" i="1" smtClean="0">
                              <a:latin typeface="Cambria Math" panose="02040503050406030204" pitchFamily="18" charset="0"/>
                              <a:ea typeface="Cambria Math" panose="02040503050406030204" pitchFamily="18" charset="0"/>
                            </a:rPr>
                            <m:t>𝜋</m:t>
                          </m:r>
                        </m:num>
                        <m:den>
                          <m:r>
                            <a:rPr lang="en-US" sz="1400" b="0" i="1" smtClean="0">
                              <a:latin typeface="Cambria Math" panose="02040503050406030204" pitchFamily="18" charset="0"/>
                            </a:rPr>
                            <m:t>8</m:t>
                          </m:r>
                        </m:den>
                      </m:f>
                      <m:r>
                        <a:rPr lang="en-US" sz="1400" b="0" i="1" smtClean="0">
                          <a:latin typeface="Cambria Math" panose="02040503050406030204" pitchFamily="18" charset="0"/>
                        </a:rPr>
                        <m:t>)=</m:t>
                      </m:r>
                      <m:d>
                        <m:dPr>
                          <m:begChr m:val="["/>
                          <m:endChr m:val="]"/>
                          <m:ctrlPr>
                            <a:rPr lang="en-US" sz="1400" b="0" i="1" smtClean="0">
                              <a:latin typeface="Cambria Math" panose="02040503050406030204" pitchFamily="18" charset="0"/>
                            </a:rPr>
                          </m:ctrlPr>
                        </m:dPr>
                        <m:e>
                          <m:eqArr>
                            <m:eqArrPr>
                              <m:ctrlPr>
                                <a:rPr lang="en-US" sz="1400" i="1">
                                  <a:latin typeface="Cambria Math" panose="02040503050406030204" pitchFamily="18" charset="0"/>
                                </a:rPr>
                              </m:ctrlPr>
                            </m:eqArrPr>
                            <m:e>
                              <m:r>
                                <a:rPr lang="en-US" sz="1400" i="1">
                                  <a:latin typeface="Cambria Math" panose="02040503050406030204" pitchFamily="18" charset="0"/>
                                </a:rPr>
                                <m:t>9.20016734</m:t>
                              </m:r>
                              <m:r>
                                <a:rPr lang="en-US" sz="1400" i="1">
                                  <a:latin typeface="Cambria Math" panose="02040503050406030204" pitchFamily="18" charset="0"/>
                                </a:rPr>
                                <m:t>𝑒</m:t>
                              </m:r>
                              <m:r>
                                <a:rPr lang="en-US" sz="1400" i="1">
                                  <a:latin typeface="Cambria Math" panose="02040503050406030204" pitchFamily="18" charset="0"/>
                                </a:rPr>
                                <m:t>−01</m:t>
                              </m:r>
                            </m:e>
                            <m:e>
                              <m:r>
                                <a:rPr lang="en-US" sz="1400" i="1">
                                  <a:latin typeface="Cambria Math" panose="02040503050406030204" pitchFamily="18" charset="0"/>
                                </a:rPr>
                                <m:t>−9.20016734</m:t>
                              </m:r>
                              <m:r>
                                <a:rPr lang="en-US" sz="1400" i="1">
                                  <a:latin typeface="Cambria Math" panose="02040503050406030204" pitchFamily="18" charset="0"/>
                                </a:rPr>
                                <m:t>𝑒</m:t>
                              </m:r>
                              <m:r>
                                <a:rPr lang="en-US" sz="1400" i="1">
                                  <a:latin typeface="Cambria Math" panose="02040503050406030204" pitchFamily="18" charset="0"/>
                                </a:rPr>
                                <m:t>−01</m:t>
                              </m:r>
                            </m:e>
                            <m:e>
                              <m:r>
                                <a:rPr lang="en-US" sz="1400" i="1">
                                  <a:latin typeface="Cambria Math" panose="02040503050406030204" pitchFamily="18" charset="0"/>
                                </a:rPr>
                                <m:t> 9.06545823</m:t>
                              </m:r>
                              <m:r>
                                <a:rPr lang="en-US" sz="1400" i="1">
                                  <a:latin typeface="Cambria Math" panose="02040503050406030204" pitchFamily="18" charset="0"/>
                                </a:rPr>
                                <m:t>𝑒</m:t>
                              </m:r>
                              <m:r>
                                <a:rPr lang="en-US" sz="1400" i="1">
                                  <a:latin typeface="Cambria Math" panose="02040503050406030204" pitchFamily="18" charset="0"/>
                                </a:rPr>
                                <m:t>−16</m:t>
                              </m:r>
                            </m:e>
                            <m:e>
                              <m:r>
                                <a:rPr lang="en-US" sz="1400" i="1">
                                  <a:latin typeface="Cambria Math" panose="02040503050406030204" pitchFamily="18" charset="0"/>
                                </a:rPr>
                                <m:t>−8.02737186</m:t>
                              </m:r>
                              <m:r>
                                <a:rPr lang="en-US" sz="1400" i="1">
                                  <a:latin typeface="Cambria Math" panose="02040503050406030204" pitchFamily="18" charset="0"/>
                                </a:rPr>
                                <m:t>𝑒</m:t>
                              </m:r>
                              <m:r>
                                <a:rPr lang="en-US" sz="1400" i="1">
                                  <a:latin typeface="Cambria Math" panose="02040503050406030204" pitchFamily="18" charset="0"/>
                                </a:rPr>
                                <m:t>−18</m:t>
                              </m:r>
                            </m:e>
                          </m:eqArr>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20" name="TextBox 19">
                <a:extLst>
                  <a:ext uri="{FF2B5EF4-FFF2-40B4-BE49-F238E27FC236}">
                    <a16:creationId xmlns:a16="http://schemas.microsoft.com/office/drawing/2014/main" id="{7F1AF11D-E50B-6FD7-F5BF-ED2EF96652AF}"/>
                  </a:ext>
                </a:extLst>
              </p:cNvPr>
              <p:cNvSpPr txBox="1">
                <a:spLocks noRot="1" noChangeAspect="1" noMove="1" noResize="1" noEditPoints="1" noAdjustHandles="1" noChangeArrowheads="1" noChangeShapeType="1" noTextEdit="1"/>
              </p:cNvSpPr>
              <p:nvPr/>
            </p:nvSpPr>
            <p:spPr>
              <a:xfrm>
                <a:off x="9284553" y="5826849"/>
                <a:ext cx="2907447" cy="793679"/>
              </a:xfrm>
              <a:prstGeom prst="rect">
                <a:avLst/>
              </a:prstGeom>
              <a:blipFill>
                <a:blip r:embed="rId17"/>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19FDC4A0-9AF9-7E1D-3E38-2440C614242F}"/>
              </a:ext>
            </a:extLst>
          </p:cNvPr>
          <p:cNvSpPr txBox="1"/>
          <p:nvPr/>
        </p:nvSpPr>
        <p:spPr>
          <a:xfrm>
            <a:off x="237733" y="156103"/>
            <a:ext cx="10022797"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1. Passing LVP  LIGHT THROUGH HWP made up of BBO CRYSTAL </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E802AE9-2234-120F-27E8-5C5F6C89F718}"/>
                  </a:ext>
                </a:extLst>
              </p:cNvPr>
              <p:cNvSpPr txBox="1"/>
              <p:nvPr/>
            </p:nvSpPr>
            <p:spPr>
              <a:xfrm>
                <a:off x="6056206" y="717520"/>
                <a:ext cx="1298926" cy="79367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m:t>
                      </m:r>
                      <m:r>
                        <a:rPr lang="en-US" sz="1400" b="0" i="1" baseline="-25000" smtClean="0">
                          <a:latin typeface="Cambria Math" panose="02040503050406030204" pitchFamily="18" charset="0"/>
                        </a:rPr>
                        <m:t>𝐿𝑉𝑃</m:t>
                      </m:r>
                      <m:r>
                        <a:rPr lang="en-US" sz="1400" b="0" i="1" smtClean="0">
                          <a:latin typeface="Cambria Math" panose="02040503050406030204" pitchFamily="18" charset="0"/>
                        </a:rPr>
                        <m:t>=</m:t>
                      </m:r>
                      <m:d>
                        <m:dPr>
                          <m:begChr m:val="["/>
                          <m:endChr m:val="]"/>
                          <m:ctrlPr>
                            <a:rPr lang="en-US" sz="1400" b="0" i="1" smtClean="0">
                              <a:latin typeface="Cambria Math" panose="02040503050406030204" pitchFamily="18" charset="0"/>
                            </a:rPr>
                          </m:ctrlPr>
                        </m:dPr>
                        <m:e>
                          <m:m>
                            <m:mPr>
                              <m:mcs>
                                <m:mc>
                                  <m:mcPr>
                                    <m:count m:val="1"/>
                                    <m:mcJc m:val="center"/>
                                  </m:mcPr>
                                </m:mc>
                              </m:mcs>
                              <m:ctrlPr>
                                <a:rPr lang="en-US" sz="1400" b="0" i="1" smtClean="0">
                                  <a:latin typeface="Cambria Math" panose="02040503050406030204" pitchFamily="18" charset="0"/>
                                </a:rPr>
                              </m:ctrlPr>
                            </m:mPr>
                            <m:mr>
                              <m:e>
                                <m:r>
                                  <m:rPr>
                                    <m:brk m:alnAt="7"/>
                                  </m:rPr>
                                  <a:rPr lang="en-US" sz="1400" b="0" i="1" smtClean="0">
                                    <a:latin typeface="Cambria Math" panose="02040503050406030204" pitchFamily="18" charset="0"/>
                                  </a:rPr>
                                  <m:t> </m:t>
                                </m:r>
                                <m:r>
                                  <a:rPr lang="en-US" sz="1400" b="0" i="1" smtClean="0">
                                    <a:latin typeface="Cambria Math" panose="02040503050406030204" pitchFamily="18" charset="0"/>
                                  </a:rPr>
                                  <m:t>  1</m:t>
                                </m:r>
                              </m:e>
                            </m:mr>
                            <m:mr>
                              <m:e>
                                <m:r>
                                  <a:rPr lang="en-US" sz="1400" b="0" i="1" smtClean="0">
                                    <a:latin typeface="Cambria Math" panose="02040503050406030204" pitchFamily="18" charset="0"/>
                                  </a:rPr>
                                  <m:t>−1</m:t>
                                </m:r>
                              </m:e>
                            </m:mr>
                            <m:mr>
                              <m:e>
                                <m:r>
                                  <a:rPr lang="en-US" sz="1400" b="0" i="1" smtClean="0">
                                    <a:latin typeface="Cambria Math" panose="02040503050406030204" pitchFamily="18" charset="0"/>
                                  </a:rPr>
                                  <m:t>   0</m:t>
                                </m:r>
                              </m:e>
                            </m:mr>
                            <m:mr>
                              <m:e>
                                <m:r>
                                  <a:rPr lang="en-US" sz="1400" b="0" i="1" smtClean="0">
                                    <a:latin typeface="Cambria Math" panose="02040503050406030204" pitchFamily="18" charset="0"/>
                                  </a:rPr>
                                  <m:t>   0</m:t>
                                </m:r>
                              </m:e>
                            </m:mr>
                          </m:m>
                        </m:e>
                      </m:d>
                    </m:oMath>
                  </m:oMathPara>
                </a14:m>
                <a:endParaRPr lang="en-US" dirty="0"/>
              </a:p>
            </p:txBody>
          </p:sp>
        </mc:Choice>
        <mc:Fallback xmlns="">
          <p:sp>
            <p:nvSpPr>
              <p:cNvPr id="2" name="TextBox 1">
                <a:extLst>
                  <a:ext uri="{FF2B5EF4-FFF2-40B4-BE49-F238E27FC236}">
                    <a16:creationId xmlns:a16="http://schemas.microsoft.com/office/drawing/2014/main" id="{DE802AE9-2234-120F-27E8-5C5F6C89F718}"/>
                  </a:ext>
                </a:extLst>
              </p:cNvPr>
              <p:cNvSpPr txBox="1">
                <a:spLocks noRot="1" noChangeAspect="1" noMove="1" noResize="1" noEditPoints="1" noAdjustHandles="1" noChangeArrowheads="1" noChangeShapeType="1" noTextEdit="1"/>
              </p:cNvSpPr>
              <p:nvPr/>
            </p:nvSpPr>
            <p:spPr>
              <a:xfrm>
                <a:off x="6056206" y="717520"/>
                <a:ext cx="1298926" cy="793679"/>
              </a:xfrm>
              <a:prstGeom prst="rect">
                <a:avLst/>
              </a:prstGeom>
              <a:blipFill>
                <a:blip r:embed="rId18"/>
                <a:stretch>
                  <a:fillRect/>
                </a:stretch>
              </a:blipFill>
            </p:spPr>
            <p:txBody>
              <a:bodyPr/>
              <a:lstStyle/>
              <a:p>
                <a:r>
                  <a:rPr lang="en-US">
                    <a:noFill/>
                  </a:rPr>
                  <a:t> </a:t>
                </a:r>
              </a:p>
            </p:txBody>
          </p:sp>
        </mc:Fallback>
      </mc:AlternateContent>
      <p:sp>
        <p:nvSpPr>
          <p:cNvPr id="21" name="Slide Number Placeholder 20">
            <a:extLst>
              <a:ext uri="{FF2B5EF4-FFF2-40B4-BE49-F238E27FC236}">
                <a16:creationId xmlns:a16="http://schemas.microsoft.com/office/drawing/2014/main" id="{1AA11A97-BB3C-CBE8-211C-188D59AAD113}"/>
              </a:ext>
            </a:extLst>
          </p:cNvPr>
          <p:cNvSpPr>
            <a:spLocks noGrp="1"/>
          </p:cNvSpPr>
          <p:nvPr>
            <p:ph type="sldNum" sz="quarter" idx="12"/>
          </p:nvPr>
        </p:nvSpPr>
        <p:spPr/>
        <p:txBody>
          <a:bodyPr/>
          <a:lstStyle/>
          <a:p>
            <a:fld id="{3A98EE3D-8CD1-4C3F-BD1C-C98C9596463C}" type="slidenum">
              <a:rPr lang="en-US" smtClean="0"/>
              <a:t>11</a:t>
            </a:fld>
            <a:endParaRPr lang="en-US" dirty="0"/>
          </a:p>
        </p:txBody>
      </p:sp>
      <p:sp>
        <p:nvSpPr>
          <p:cNvPr id="23" name="TextBox 22">
            <a:extLst>
              <a:ext uri="{FF2B5EF4-FFF2-40B4-BE49-F238E27FC236}">
                <a16:creationId xmlns:a16="http://schemas.microsoft.com/office/drawing/2014/main" id="{64CB2646-5B4F-7B6B-9061-D14CF74FDC50}"/>
              </a:ext>
            </a:extLst>
          </p:cNvPr>
          <p:cNvSpPr txBox="1"/>
          <p:nvPr/>
        </p:nvSpPr>
        <p:spPr>
          <a:xfrm>
            <a:off x="4143551" y="908550"/>
            <a:ext cx="3310775"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Input stokes vector</a:t>
            </a:r>
          </a:p>
        </p:txBody>
      </p:sp>
      <p:cxnSp>
        <p:nvCxnSpPr>
          <p:cNvPr id="22" name="Straight Arrow Connector 21">
            <a:extLst>
              <a:ext uri="{FF2B5EF4-FFF2-40B4-BE49-F238E27FC236}">
                <a16:creationId xmlns:a16="http://schemas.microsoft.com/office/drawing/2014/main" id="{A29EA210-ED98-8E75-8AE6-770C4B201EC2}"/>
              </a:ext>
            </a:extLst>
          </p:cNvPr>
          <p:cNvCxnSpPr/>
          <p:nvPr/>
        </p:nvCxnSpPr>
        <p:spPr>
          <a:xfrm>
            <a:off x="7355132" y="844062"/>
            <a:ext cx="0" cy="43382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0F6785F-DAFA-412B-E271-0C8D2190550A}"/>
              </a:ext>
            </a:extLst>
          </p:cNvPr>
          <p:cNvCxnSpPr/>
          <p:nvPr/>
        </p:nvCxnSpPr>
        <p:spPr>
          <a:xfrm>
            <a:off x="2454775" y="1987062"/>
            <a:ext cx="341179" cy="3780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22598ED-9890-E1B1-0699-5925C6DD8C01}"/>
              </a:ext>
            </a:extLst>
          </p:cNvPr>
          <p:cNvCxnSpPr/>
          <p:nvPr/>
        </p:nvCxnSpPr>
        <p:spPr>
          <a:xfrm>
            <a:off x="2391508" y="3429000"/>
            <a:ext cx="54950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B50E1DA-DE16-B0BE-CFB5-39EEB7989357}"/>
              </a:ext>
            </a:extLst>
          </p:cNvPr>
          <p:cNvCxnSpPr>
            <a:cxnSpLocks/>
          </p:cNvCxnSpPr>
          <p:nvPr/>
        </p:nvCxnSpPr>
        <p:spPr>
          <a:xfrm flipV="1">
            <a:off x="2549850" y="4598962"/>
            <a:ext cx="391163" cy="27296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F68F4D9-D22B-6A1C-1133-36DFFB1AE531}"/>
              </a:ext>
            </a:extLst>
          </p:cNvPr>
          <p:cNvCxnSpPr/>
          <p:nvPr/>
        </p:nvCxnSpPr>
        <p:spPr>
          <a:xfrm>
            <a:off x="2745431" y="6005146"/>
            <a:ext cx="0" cy="46051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7596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4453F78-AC20-C37A-14F4-54A4A337EC1C}"/>
                  </a:ext>
                </a:extLst>
              </p:cNvPr>
              <p:cNvSpPr txBox="1"/>
              <p:nvPr/>
            </p:nvSpPr>
            <p:spPr>
              <a:xfrm>
                <a:off x="332950" y="1841322"/>
                <a:ext cx="2907447" cy="79367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m:t>
                      </m:r>
                      <m:r>
                        <a:rPr lang="en-US" sz="1400" b="0" i="1" smtClean="0">
                          <a:latin typeface="Cambria Math" panose="02040503050406030204" pitchFamily="18" charset="0"/>
                        </a:rPr>
                        <m:t>′</m:t>
                      </m:r>
                      <m:r>
                        <a:rPr lang="en-US" sz="1400" b="0" i="1" baseline="-25000" smtClean="0">
                          <a:latin typeface="Cambria Math" panose="02040503050406030204" pitchFamily="18" charset="0"/>
                        </a:rPr>
                        <m:t>𝐿𝐻𝑃</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𝜋</m:t>
                          </m:r>
                        </m:num>
                        <m:den>
                          <m:r>
                            <a:rPr lang="en-US" sz="1400" b="0" i="1" smtClean="0">
                              <a:latin typeface="Cambria Math" panose="02040503050406030204" pitchFamily="18" charset="0"/>
                            </a:rPr>
                            <m:t>8</m:t>
                          </m:r>
                        </m:den>
                      </m:f>
                      <m:r>
                        <a:rPr lang="en-US" sz="1400" b="0" i="1" smtClean="0">
                          <a:latin typeface="Cambria Math" panose="02040503050406030204" pitchFamily="18" charset="0"/>
                        </a:rPr>
                        <m:t>)=</m:t>
                      </m:r>
                      <m:d>
                        <m:dPr>
                          <m:begChr m:val="["/>
                          <m:endChr m:val="]"/>
                          <m:ctrlPr>
                            <a:rPr lang="en-US" sz="1400" b="0" i="1" smtClean="0">
                              <a:latin typeface="Cambria Math" panose="02040503050406030204" pitchFamily="18" charset="0"/>
                            </a:rPr>
                          </m:ctrlPr>
                        </m:dPr>
                        <m:e>
                          <m:eqArr>
                            <m:eqArrPr>
                              <m:ctrlPr>
                                <a:rPr lang="en-US" sz="1400" i="1">
                                  <a:latin typeface="Cambria Math" panose="02040503050406030204" pitchFamily="18" charset="0"/>
                                </a:rPr>
                              </m:ctrlPr>
                            </m:eqArrPr>
                            <m:e>
                              <m:r>
                                <a:rPr lang="en-US" sz="1400" i="1">
                                  <a:latin typeface="Cambria Math" panose="02040503050406030204" pitchFamily="18" charset="0"/>
                                </a:rPr>
                                <m:t>0.93845445</m:t>
                              </m:r>
                            </m:e>
                            <m:e>
                              <m:r>
                                <a:rPr lang="en-US" sz="1400" i="1">
                                  <a:latin typeface="Cambria Math" panose="02040503050406030204" pitchFamily="18" charset="0"/>
                                </a:rPr>
                                <m:t>0.00774062</m:t>
                              </m:r>
                              <m:r>
                                <a:rPr lang="en-US" sz="1400" b="0" i="1" smtClean="0">
                                  <a:latin typeface="Cambria Math" panose="02040503050406030204" pitchFamily="18" charset="0"/>
                                </a:rPr>
                                <m:t> </m:t>
                              </m:r>
                            </m:e>
                            <m:e>
                              <m:r>
                                <a:rPr lang="en-US" sz="1400" i="1">
                                  <a:latin typeface="Cambria Math" panose="02040503050406030204" pitchFamily="18" charset="0"/>
                                </a:rPr>
                                <m:t>0.93835099</m:t>
                              </m:r>
                              <m:r>
                                <a:rPr lang="en-US" sz="1400" b="0" i="1" smtClean="0">
                                  <a:latin typeface="Cambria Math" panose="02040503050406030204" pitchFamily="18" charset="0"/>
                                </a:rPr>
                                <m:t> </m:t>
                              </m:r>
                            </m:e>
                            <m:e>
                              <m:r>
                                <a:rPr lang="en-US" sz="1400" i="1">
                                  <a:latin typeface="Cambria Math" panose="02040503050406030204" pitchFamily="18" charset="0"/>
                                </a:rPr>
                                <m:t>−0.01158744</m:t>
                              </m:r>
                            </m:e>
                          </m:eqArr>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id="{74453F78-AC20-C37A-14F4-54A4A337EC1C}"/>
                  </a:ext>
                </a:extLst>
              </p:cNvPr>
              <p:cNvSpPr txBox="1">
                <a:spLocks noRot="1" noChangeAspect="1" noMove="1" noResize="1" noEditPoints="1" noAdjustHandles="1" noChangeArrowheads="1" noChangeShapeType="1" noTextEdit="1"/>
              </p:cNvSpPr>
              <p:nvPr/>
            </p:nvSpPr>
            <p:spPr>
              <a:xfrm>
                <a:off x="332950" y="1841322"/>
                <a:ext cx="2907447" cy="79367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AB68F8F-AC27-64DC-1CE3-1AE99F855656}"/>
                  </a:ext>
                </a:extLst>
              </p:cNvPr>
              <p:cNvSpPr txBox="1"/>
              <p:nvPr/>
            </p:nvSpPr>
            <p:spPr>
              <a:xfrm>
                <a:off x="568632" y="3156189"/>
                <a:ext cx="2275040" cy="162467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r>
                        <a:rPr lang="en-US" sz="1400" b="0" i="1" baseline="-25000" smtClean="0">
                          <a:latin typeface="Cambria Math" panose="02040503050406030204" pitchFamily="18" charset="0"/>
                        </a:rPr>
                        <m:t>𝐿𝐻𝑃</m:t>
                      </m:r>
                      <m:d>
                        <m:dPr>
                          <m:ctrlPr>
                            <a:rPr lang="en-US" sz="1400" b="0" i="1" baseline="-25000"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2</m:t>
                              </m:r>
                              <m:r>
                                <a:rPr lang="en-US" sz="1400" b="0" i="1" smtClean="0">
                                  <a:latin typeface="Cambria Math" panose="02040503050406030204" pitchFamily="18" charset="0"/>
                                  <a:ea typeface="Cambria Math" panose="02040503050406030204" pitchFamily="18" charset="0"/>
                                </a:rPr>
                                <m:t>𝜋</m:t>
                              </m:r>
                            </m:num>
                            <m:den>
                              <m:r>
                                <a:rPr lang="en-US" sz="1400" b="0" i="1" smtClean="0">
                                  <a:latin typeface="Cambria Math" panose="02040503050406030204" pitchFamily="18" charset="0"/>
                                </a:rPr>
                                <m:t>8</m:t>
                              </m:r>
                            </m:den>
                          </m:f>
                        </m:e>
                      </m:d>
                      <m:r>
                        <a:rPr lang="en-US" sz="1400" b="0" i="1" smtClean="0">
                          <a:latin typeface="Cambria Math" panose="02040503050406030204" pitchFamily="18" charset="0"/>
                        </a:rPr>
                        <m:t>=</m:t>
                      </m:r>
                      <m:d>
                        <m:dPr>
                          <m:begChr m:val="["/>
                          <m:endChr m:val="]"/>
                          <m:ctrlPr>
                            <a:rPr lang="en-US" sz="1400" b="0" i="1" smtClean="0">
                              <a:latin typeface="Cambria Math" panose="02040503050406030204" pitchFamily="18" charset="0"/>
                            </a:rPr>
                          </m:ctrlPr>
                        </m:dPr>
                        <m:e>
                          <m:eqArr>
                            <m:eqArrPr>
                              <m:ctrlPr>
                                <a:rPr lang="en-US" sz="1400" i="1">
                                  <a:latin typeface="Cambria Math" panose="02040503050406030204" pitchFamily="18" charset="0"/>
                                </a:rPr>
                              </m:ctrlPr>
                            </m:eqArrPr>
                            <m:e>
                              <m:r>
                                <a:rPr lang="en-US" sz="1400" i="1">
                                  <a:latin typeface="Cambria Math" panose="02040503050406030204" pitchFamily="18" charset="0"/>
                                </a:rPr>
                                <m:t>0.9308173</m:t>
                              </m:r>
                            </m:e>
                            <m:e>
                              <m:r>
                                <a:rPr lang="en-US" sz="1400" i="1">
                                  <a:latin typeface="Cambria Math" panose="02040503050406030204" pitchFamily="18" charset="0"/>
                                </a:rPr>
                                <m:t> −0.93061037</m:t>
                              </m:r>
                            </m:e>
                            <m:e>
                              <m:r>
                                <a:rPr lang="en-US" sz="1400" i="1">
                                  <a:latin typeface="Cambria Math" panose="02040503050406030204" pitchFamily="18" charset="0"/>
                                </a:rPr>
                                <m:t> 0.01080057</m:t>
                              </m:r>
                            </m:e>
                            <m:e>
                              <m:r>
                                <a:rPr lang="en-US" sz="1400" i="1">
                                  <a:latin typeface="Cambria Math" panose="02040503050406030204" pitchFamily="18" charset="0"/>
                                </a:rPr>
                                <m:t>−0.01638712</m:t>
                              </m:r>
                            </m:e>
                          </m:eqArr>
                        </m:e>
                      </m:d>
                    </m:oMath>
                  </m:oMathPara>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8AB68F8F-AC27-64DC-1CE3-1AE99F855656}"/>
                  </a:ext>
                </a:extLst>
              </p:cNvPr>
              <p:cNvSpPr txBox="1">
                <a:spLocks noRot="1" noChangeAspect="1" noMove="1" noResize="1" noEditPoints="1" noAdjustHandles="1" noChangeArrowheads="1" noChangeShapeType="1" noTextEdit="1"/>
              </p:cNvSpPr>
              <p:nvPr/>
            </p:nvSpPr>
            <p:spPr>
              <a:xfrm>
                <a:off x="568632" y="3156189"/>
                <a:ext cx="2275040" cy="162467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E90A729-F87D-37CB-29A4-6BFD0A77C7AB}"/>
                  </a:ext>
                </a:extLst>
              </p:cNvPr>
              <p:cNvSpPr txBox="1"/>
              <p:nvPr/>
            </p:nvSpPr>
            <p:spPr>
              <a:xfrm>
                <a:off x="302084" y="4448245"/>
                <a:ext cx="2740054" cy="79367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m:t>
                      </m:r>
                      <m:r>
                        <a:rPr lang="en-US" sz="1400" b="0" i="1" smtClean="0">
                          <a:latin typeface="Cambria Math" panose="02040503050406030204" pitchFamily="18" charset="0"/>
                        </a:rPr>
                        <m:t>′</m:t>
                      </m:r>
                      <m:r>
                        <a:rPr lang="en-US" sz="1400" b="0" i="1" baseline="-25000" smtClean="0">
                          <a:latin typeface="Cambria Math" panose="02040503050406030204" pitchFamily="18" charset="0"/>
                        </a:rPr>
                        <m:t>𝐿𝐻𝑃</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3</m:t>
                          </m:r>
                          <m:r>
                            <a:rPr lang="en-US" sz="1400" b="0" i="1" smtClean="0">
                              <a:latin typeface="Cambria Math" panose="02040503050406030204" pitchFamily="18" charset="0"/>
                              <a:ea typeface="Cambria Math" panose="02040503050406030204" pitchFamily="18" charset="0"/>
                            </a:rPr>
                            <m:t>𝜋</m:t>
                          </m:r>
                        </m:num>
                        <m:den>
                          <m:r>
                            <a:rPr lang="en-US" sz="1400" b="0" i="1" smtClean="0">
                              <a:latin typeface="Cambria Math" panose="02040503050406030204" pitchFamily="18" charset="0"/>
                            </a:rPr>
                            <m:t>8</m:t>
                          </m:r>
                        </m:den>
                      </m:f>
                      <m:r>
                        <a:rPr lang="en-US" sz="1400" b="0" i="1" smtClean="0">
                          <a:latin typeface="Cambria Math" panose="02040503050406030204" pitchFamily="18" charset="0"/>
                        </a:rPr>
                        <m:t>)=</m:t>
                      </m:r>
                      <m:d>
                        <m:dPr>
                          <m:begChr m:val="["/>
                          <m:endChr m:val="]"/>
                          <m:ctrlPr>
                            <a:rPr lang="en-US" sz="1400" b="0" i="1" smtClean="0">
                              <a:latin typeface="Cambria Math" panose="02040503050406030204" pitchFamily="18" charset="0"/>
                            </a:rPr>
                          </m:ctrlPr>
                        </m:dPr>
                        <m:e>
                          <m:eqArr>
                            <m:eqArrPr>
                              <m:ctrlPr>
                                <a:rPr lang="en-US" sz="1400" i="1">
                                  <a:latin typeface="Cambria Math" panose="02040503050406030204" pitchFamily="18" charset="0"/>
                                </a:rPr>
                              </m:ctrlPr>
                            </m:eqArrPr>
                            <m:e>
                              <m:r>
                                <a:rPr lang="en-US" sz="1400" i="1">
                                  <a:latin typeface="Cambria Math" panose="02040503050406030204" pitchFamily="18" charset="0"/>
                                </a:rPr>
                                <m:t>0.92318015</m:t>
                              </m:r>
                              <m:r>
                                <a:rPr lang="en-US" sz="1400" b="0" i="1" smtClean="0">
                                  <a:latin typeface="Cambria Math" panose="02040503050406030204" pitchFamily="18" charset="0"/>
                                </a:rPr>
                                <m:t> </m:t>
                              </m:r>
                            </m:e>
                            <m:e>
                              <m:r>
                                <a:rPr lang="en-US" sz="1400" i="1">
                                  <a:latin typeface="Cambria Math" panose="02040503050406030204" pitchFamily="18" charset="0"/>
                                </a:rPr>
                                <m:t>−0.00753369</m:t>
                              </m:r>
                            </m:e>
                            <m:e>
                              <m:r>
                                <a:rPr lang="en-US" sz="1400" i="1">
                                  <a:latin typeface="Cambria Math" panose="02040503050406030204" pitchFamily="18" charset="0"/>
                                </a:rPr>
                                <m:t>−0.92307668</m:t>
                              </m:r>
                            </m:e>
                            <m:e>
                              <m:r>
                                <a:rPr lang="en-US" sz="1400" i="1">
                                  <a:latin typeface="Cambria Math" panose="02040503050406030204" pitchFamily="18" charset="0"/>
                                </a:rPr>
                                <m:t>−0.01158744</m:t>
                              </m:r>
                            </m:e>
                          </m:eqArr>
                        </m:e>
                      </m:d>
                    </m:oMath>
                  </m:oMathPara>
                </a14:m>
                <a:endParaRPr lang="en-US" sz="1400" dirty="0">
                  <a:latin typeface="Times New Roman" panose="02020603050405020304" pitchFamily="18"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5E90A729-F87D-37CB-29A4-6BFD0A77C7AB}"/>
                  </a:ext>
                </a:extLst>
              </p:cNvPr>
              <p:cNvSpPr txBox="1">
                <a:spLocks noRot="1" noChangeAspect="1" noMove="1" noResize="1" noEditPoints="1" noAdjustHandles="1" noChangeArrowheads="1" noChangeShapeType="1" noTextEdit="1"/>
              </p:cNvSpPr>
              <p:nvPr/>
            </p:nvSpPr>
            <p:spPr>
              <a:xfrm>
                <a:off x="302084" y="4448245"/>
                <a:ext cx="2740054" cy="79367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C7B30E2-719E-79BF-576A-F0A988812E2F}"/>
                  </a:ext>
                </a:extLst>
              </p:cNvPr>
              <p:cNvSpPr txBox="1"/>
              <p:nvPr/>
            </p:nvSpPr>
            <p:spPr>
              <a:xfrm>
                <a:off x="111587" y="5820255"/>
                <a:ext cx="2998178" cy="79367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r>
                        <a:rPr lang="en-US" sz="1400" b="0" i="1" baseline="-25000" smtClean="0">
                          <a:latin typeface="Cambria Math" panose="02040503050406030204" pitchFamily="18" charset="0"/>
                        </a:rPr>
                        <m:t>𝐿𝐻𝑃</m:t>
                      </m:r>
                      <m:d>
                        <m:dPr>
                          <m:ctrlPr>
                            <a:rPr lang="en-US" sz="1400" b="0" i="1" baseline="-25000"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4</m:t>
                              </m:r>
                              <m:r>
                                <a:rPr lang="en-US" sz="1400" b="0" i="1" smtClean="0">
                                  <a:latin typeface="Cambria Math" panose="02040503050406030204" pitchFamily="18" charset="0"/>
                                  <a:ea typeface="Cambria Math" panose="02040503050406030204" pitchFamily="18" charset="0"/>
                                </a:rPr>
                                <m:t>𝜋</m:t>
                              </m:r>
                            </m:num>
                            <m:den>
                              <m:r>
                                <a:rPr lang="en-US" sz="1400" b="0" i="1" smtClean="0">
                                  <a:latin typeface="Cambria Math" panose="02040503050406030204" pitchFamily="18" charset="0"/>
                                </a:rPr>
                                <m:t>8</m:t>
                              </m:r>
                            </m:den>
                          </m:f>
                        </m:e>
                      </m:d>
                      <m:r>
                        <a:rPr lang="en-US" sz="1400" b="0" i="1" smtClean="0">
                          <a:latin typeface="Cambria Math" panose="02040503050406030204" pitchFamily="18" charset="0"/>
                        </a:rPr>
                        <m:t>=</m:t>
                      </m:r>
                      <m:d>
                        <m:dPr>
                          <m:begChr m:val="["/>
                          <m:endChr m:val="]"/>
                          <m:ctrlPr>
                            <a:rPr lang="en-US" sz="1400" b="0" i="1" smtClean="0">
                              <a:latin typeface="Cambria Math" panose="02040503050406030204" pitchFamily="18" charset="0"/>
                            </a:rPr>
                          </m:ctrlPr>
                        </m:dPr>
                        <m:e>
                          <m:eqArr>
                            <m:eqArrPr>
                              <m:ctrlPr>
                                <a:rPr lang="en-US" sz="1400" i="1">
                                  <a:latin typeface="Cambria Math" panose="02040503050406030204" pitchFamily="18" charset="0"/>
                                </a:rPr>
                              </m:ctrlPr>
                            </m:eqArrPr>
                            <m:e>
                              <m:r>
                                <a:rPr lang="en-US" sz="1400" i="1">
                                  <a:latin typeface="Cambria Math" panose="02040503050406030204" pitchFamily="18" charset="0"/>
                                </a:rPr>
                                <m:t>9.20016734</m:t>
                              </m:r>
                              <m:r>
                                <a:rPr lang="en-US" sz="1400" i="1">
                                  <a:latin typeface="Cambria Math" panose="02040503050406030204" pitchFamily="18" charset="0"/>
                                </a:rPr>
                                <m:t>𝑒</m:t>
                              </m:r>
                              <m:r>
                                <a:rPr lang="en-US" sz="1400" i="1">
                                  <a:latin typeface="Cambria Math" panose="02040503050406030204" pitchFamily="18" charset="0"/>
                                </a:rPr>
                                <m:t>−01</m:t>
                              </m:r>
                            </m:e>
                            <m:e>
                              <m:r>
                                <a:rPr lang="en-US" sz="1400" i="1">
                                  <a:latin typeface="Cambria Math" panose="02040503050406030204" pitchFamily="18" charset="0"/>
                                </a:rPr>
                                <m:t>9.20016734</m:t>
                              </m:r>
                              <m:r>
                                <a:rPr lang="en-US" sz="1400" i="1">
                                  <a:latin typeface="Cambria Math" panose="02040503050406030204" pitchFamily="18" charset="0"/>
                                </a:rPr>
                                <m:t>𝑒</m:t>
                              </m:r>
                              <m:r>
                                <a:rPr lang="en-US" sz="1400" i="1">
                                  <a:latin typeface="Cambria Math" panose="02040503050406030204" pitchFamily="18" charset="0"/>
                                </a:rPr>
                                <m:t>−01</m:t>
                              </m:r>
                            </m:e>
                            <m:e>
                              <m:r>
                                <a:rPr lang="en-US" sz="1400" i="1">
                                  <a:latin typeface="Cambria Math" panose="02040503050406030204" pitchFamily="18" charset="0"/>
                                </a:rPr>
                                <m:t>−2.26636456</m:t>
                              </m:r>
                              <m:r>
                                <a:rPr lang="en-US" sz="1400" i="1">
                                  <a:latin typeface="Cambria Math" panose="02040503050406030204" pitchFamily="18" charset="0"/>
                                </a:rPr>
                                <m:t>𝑒</m:t>
                              </m:r>
                              <m:r>
                                <a:rPr lang="en-US" sz="1400" i="1">
                                  <a:latin typeface="Cambria Math" panose="02040503050406030204" pitchFamily="18" charset="0"/>
                                </a:rPr>
                                <m:t>−16</m:t>
                              </m:r>
                            </m:e>
                            <m:e>
                              <m:r>
                                <a:rPr lang="en-US" sz="1400" i="1">
                                  <a:latin typeface="Cambria Math" panose="02040503050406030204" pitchFamily="18" charset="0"/>
                                </a:rPr>
                                <m:t>−2.00684297</m:t>
                              </m:r>
                              <m:r>
                                <a:rPr lang="en-US" sz="1400" i="1">
                                  <a:latin typeface="Cambria Math" panose="02040503050406030204" pitchFamily="18" charset="0"/>
                                </a:rPr>
                                <m:t>𝑒</m:t>
                              </m:r>
                              <m:r>
                                <a:rPr lang="en-US" sz="1400" i="1">
                                  <a:latin typeface="Cambria Math" panose="02040503050406030204" pitchFamily="18" charset="0"/>
                                </a:rPr>
                                <m:t>−18</m:t>
                              </m:r>
                            </m:e>
                          </m:eqArr>
                        </m:e>
                      </m:d>
                    </m:oMath>
                  </m:oMathPara>
                </a14:m>
                <a:endParaRPr lang="en-US" sz="1400" b="0" dirty="0">
                  <a:latin typeface="Times New Roman" panose="02020603050405020304" pitchFamily="18" charset="0"/>
                  <a:cs typeface="Times New Roman" panose="02020603050405020304" pitchFamily="18" charset="0"/>
                </a:endParaRPr>
              </a:p>
            </p:txBody>
          </p:sp>
        </mc:Choice>
        <mc:Fallback xmlns="">
          <p:sp>
            <p:nvSpPr>
              <p:cNvPr id="8" name="TextBox 7">
                <a:extLst>
                  <a:ext uri="{FF2B5EF4-FFF2-40B4-BE49-F238E27FC236}">
                    <a16:creationId xmlns:a16="http://schemas.microsoft.com/office/drawing/2014/main" id="{5C7B30E2-719E-79BF-576A-F0A988812E2F}"/>
                  </a:ext>
                </a:extLst>
              </p:cNvPr>
              <p:cNvSpPr txBox="1">
                <a:spLocks noRot="1" noChangeAspect="1" noMove="1" noResize="1" noEditPoints="1" noAdjustHandles="1" noChangeArrowheads="1" noChangeShapeType="1" noTextEdit="1"/>
              </p:cNvSpPr>
              <p:nvPr/>
            </p:nvSpPr>
            <p:spPr>
              <a:xfrm>
                <a:off x="111587" y="5820255"/>
                <a:ext cx="2998178" cy="79367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1336CEE-84C6-7494-5D0A-D75E4DB5C3BB}"/>
                  </a:ext>
                </a:extLst>
              </p:cNvPr>
              <p:cNvSpPr txBox="1"/>
              <p:nvPr/>
            </p:nvSpPr>
            <p:spPr>
              <a:xfrm>
                <a:off x="3553949" y="1888433"/>
                <a:ext cx="2382285" cy="79367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r>
                        <a:rPr lang="en-US" sz="1400" b="0" i="1" baseline="-25000" smtClean="0">
                          <a:latin typeface="Cambria Math" panose="02040503050406030204" pitchFamily="18" charset="0"/>
                        </a:rPr>
                        <m:t>𝐿𝐻𝑃</m:t>
                      </m:r>
                      <m:d>
                        <m:dPr>
                          <m:ctrlPr>
                            <a:rPr lang="en-US" sz="1400" b="0" i="1" baseline="-25000"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5</m:t>
                              </m:r>
                              <m:r>
                                <a:rPr lang="en-US" sz="1400" b="0" i="1" smtClean="0">
                                  <a:latin typeface="Cambria Math" panose="02040503050406030204" pitchFamily="18" charset="0"/>
                                  <a:ea typeface="Cambria Math" panose="02040503050406030204" pitchFamily="18" charset="0"/>
                                </a:rPr>
                                <m:t>𝜋</m:t>
                              </m:r>
                            </m:num>
                            <m:den>
                              <m:r>
                                <a:rPr lang="en-US" sz="1400" b="0" i="1" smtClean="0">
                                  <a:latin typeface="Cambria Math" panose="02040503050406030204" pitchFamily="18" charset="0"/>
                                </a:rPr>
                                <m:t>8</m:t>
                              </m:r>
                            </m:den>
                          </m:f>
                        </m:e>
                      </m:d>
                      <m:r>
                        <a:rPr lang="en-US" sz="1400" b="0" i="1" smtClean="0">
                          <a:latin typeface="Cambria Math" panose="02040503050406030204" pitchFamily="18" charset="0"/>
                        </a:rPr>
                        <m:t>= </m:t>
                      </m:r>
                      <m:d>
                        <m:dPr>
                          <m:begChr m:val="["/>
                          <m:endChr m:val="]"/>
                          <m:ctrlPr>
                            <a:rPr lang="en-US" sz="1400" b="0" i="1" smtClean="0">
                              <a:latin typeface="Cambria Math" panose="02040503050406030204" pitchFamily="18" charset="0"/>
                            </a:rPr>
                          </m:ctrlPr>
                        </m:dPr>
                        <m:e>
                          <m:eqArr>
                            <m:eqArrPr>
                              <m:ctrlPr>
                                <a:rPr lang="en-US" sz="1400" i="1">
                                  <a:latin typeface="Cambria Math" panose="02040503050406030204" pitchFamily="18" charset="0"/>
                                </a:rPr>
                              </m:ctrlPr>
                            </m:eqArrPr>
                            <m:e>
                              <m:r>
                                <a:rPr lang="en-US" sz="1400" i="1">
                                  <a:latin typeface="Cambria Math" panose="02040503050406030204" pitchFamily="18" charset="0"/>
                                </a:rPr>
                                <m:t>0.92318015</m:t>
                              </m:r>
                            </m:e>
                            <m:e>
                              <m:r>
                                <a:rPr lang="en-US" sz="1400" i="1">
                                  <a:latin typeface="Cambria Math" panose="02040503050406030204" pitchFamily="18" charset="0"/>
                                </a:rPr>
                                <m:t>−0.00753369</m:t>
                              </m:r>
                            </m:e>
                            <m:e>
                              <m:r>
                                <a:rPr lang="en-US" sz="1400" i="1">
                                  <a:latin typeface="Cambria Math" panose="02040503050406030204" pitchFamily="18" charset="0"/>
                                </a:rPr>
                                <m:t>0.92307668</m:t>
                              </m:r>
                            </m:e>
                            <m:e>
                              <m:r>
                                <a:rPr lang="en-US" sz="1400" i="1">
                                  <a:latin typeface="Cambria Math" panose="02040503050406030204" pitchFamily="18" charset="0"/>
                                </a:rPr>
                                <m:t> 0.01158744</m:t>
                              </m:r>
                            </m:e>
                          </m:eqArr>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E1336CEE-84C6-7494-5D0A-D75E4DB5C3BB}"/>
                  </a:ext>
                </a:extLst>
              </p:cNvPr>
              <p:cNvSpPr txBox="1">
                <a:spLocks noRot="1" noChangeAspect="1" noMove="1" noResize="1" noEditPoints="1" noAdjustHandles="1" noChangeArrowheads="1" noChangeShapeType="1" noTextEdit="1"/>
              </p:cNvSpPr>
              <p:nvPr/>
            </p:nvSpPr>
            <p:spPr>
              <a:xfrm>
                <a:off x="3553949" y="1888433"/>
                <a:ext cx="2382285" cy="79367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5A2F9B5-22BB-790F-30DE-4424F532CFF6}"/>
                  </a:ext>
                </a:extLst>
              </p:cNvPr>
              <p:cNvSpPr txBox="1"/>
              <p:nvPr/>
            </p:nvSpPr>
            <p:spPr>
              <a:xfrm>
                <a:off x="3579246" y="3267590"/>
                <a:ext cx="2382284" cy="79367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m:t>
                      </m:r>
                      <m:r>
                        <a:rPr lang="en-US" sz="1400" b="0" i="1" smtClean="0">
                          <a:latin typeface="Cambria Math" panose="02040503050406030204" pitchFamily="18" charset="0"/>
                        </a:rPr>
                        <m:t>′</m:t>
                      </m:r>
                      <m:r>
                        <a:rPr lang="en-US" sz="1400" b="0" i="1" baseline="-25000" smtClean="0">
                          <a:latin typeface="Cambria Math" panose="02040503050406030204" pitchFamily="18" charset="0"/>
                        </a:rPr>
                        <m:t>𝐿𝐻𝑃</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6</m:t>
                          </m:r>
                          <m:r>
                            <a:rPr lang="en-US" sz="1400" b="0" i="1" smtClean="0">
                              <a:latin typeface="Cambria Math" panose="02040503050406030204" pitchFamily="18" charset="0"/>
                              <a:ea typeface="Cambria Math" panose="02040503050406030204" pitchFamily="18" charset="0"/>
                            </a:rPr>
                            <m:t>𝜋</m:t>
                          </m:r>
                        </m:num>
                        <m:den>
                          <m:r>
                            <a:rPr lang="en-US" sz="1400" b="0" i="1" smtClean="0">
                              <a:latin typeface="Cambria Math" panose="02040503050406030204" pitchFamily="18" charset="0"/>
                            </a:rPr>
                            <m:t>8</m:t>
                          </m:r>
                        </m:den>
                      </m:f>
                      <m:r>
                        <a:rPr lang="en-US" sz="1400" b="0" i="1" smtClean="0">
                          <a:latin typeface="Cambria Math" panose="02040503050406030204" pitchFamily="18" charset="0"/>
                        </a:rPr>
                        <m:t>)=</m:t>
                      </m:r>
                      <m:d>
                        <m:dPr>
                          <m:begChr m:val="["/>
                          <m:endChr m:val="]"/>
                          <m:ctrlPr>
                            <a:rPr lang="en-US" sz="1400" b="0" i="1" smtClean="0">
                              <a:latin typeface="Cambria Math" panose="02040503050406030204" pitchFamily="18" charset="0"/>
                            </a:rPr>
                          </m:ctrlPr>
                        </m:dPr>
                        <m:e>
                          <m:eqArr>
                            <m:eqArrPr>
                              <m:ctrlPr>
                                <a:rPr lang="en-US" sz="1400" i="1">
                                  <a:latin typeface="Cambria Math" panose="02040503050406030204" pitchFamily="18" charset="0"/>
                                </a:rPr>
                              </m:ctrlPr>
                            </m:eqArrPr>
                            <m:e>
                              <m:r>
                                <a:rPr lang="en-US" sz="1400" i="1">
                                  <a:latin typeface="Cambria Math" panose="02040503050406030204" pitchFamily="18" charset="0"/>
                                </a:rPr>
                                <m:t>0.9308173 </m:t>
                              </m:r>
                            </m:e>
                            <m:e>
                              <m:r>
                                <a:rPr lang="en-US" sz="1400" i="1">
                                  <a:latin typeface="Cambria Math" panose="02040503050406030204" pitchFamily="18" charset="0"/>
                                </a:rPr>
                                <m:t>−0.93061037</m:t>
                              </m:r>
                            </m:e>
                            <m:e>
                              <m:r>
                                <a:rPr lang="en-US" sz="1400" i="1">
                                  <a:latin typeface="Cambria Math" panose="02040503050406030204" pitchFamily="18" charset="0"/>
                                </a:rPr>
                                <m:t>−0.01080057</m:t>
                              </m:r>
                            </m:e>
                            <m:e>
                              <m:r>
                                <a:rPr lang="en-US" sz="1400" i="1">
                                  <a:latin typeface="Cambria Math" panose="02040503050406030204" pitchFamily="18" charset="0"/>
                                </a:rPr>
                                <m:t> 0.01638712</m:t>
                              </m:r>
                            </m:e>
                          </m:eqArr>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0" name="TextBox 9">
                <a:extLst>
                  <a:ext uri="{FF2B5EF4-FFF2-40B4-BE49-F238E27FC236}">
                    <a16:creationId xmlns:a16="http://schemas.microsoft.com/office/drawing/2014/main" id="{35A2F9B5-22BB-790F-30DE-4424F532CFF6}"/>
                  </a:ext>
                </a:extLst>
              </p:cNvPr>
              <p:cNvSpPr txBox="1">
                <a:spLocks noRot="1" noChangeAspect="1" noMove="1" noResize="1" noEditPoints="1" noAdjustHandles="1" noChangeArrowheads="1" noChangeShapeType="1" noTextEdit="1"/>
              </p:cNvSpPr>
              <p:nvPr/>
            </p:nvSpPr>
            <p:spPr>
              <a:xfrm>
                <a:off x="3579246" y="3267590"/>
                <a:ext cx="2382284" cy="79367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BB0C994-EF2A-D6CF-8D96-98F5F765995B}"/>
                  </a:ext>
                </a:extLst>
              </p:cNvPr>
              <p:cNvSpPr txBox="1"/>
              <p:nvPr/>
            </p:nvSpPr>
            <p:spPr>
              <a:xfrm>
                <a:off x="3495573" y="4448246"/>
                <a:ext cx="2512875" cy="79367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m:t>
                      </m:r>
                      <m:r>
                        <a:rPr lang="en-US" sz="1400" b="0" i="1" smtClean="0">
                          <a:latin typeface="Cambria Math" panose="02040503050406030204" pitchFamily="18" charset="0"/>
                        </a:rPr>
                        <m:t>′</m:t>
                      </m:r>
                      <m:r>
                        <a:rPr lang="en-US" sz="1400" b="0" i="1" baseline="-25000" smtClean="0">
                          <a:latin typeface="Cambria Math" panose="02040503050406030204" pitchFamily="18" charset="0"/>
                        </a:rPr>
                        <m:t>𝐿𝐻𝑃</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7</m:t>
                          </m:r>
                          <m:r>
                            <a:rPr lang="en-US" sz="1400" b="0" i="1" smtClean="0">
                              <a:latin typeface="Cambria Math" panose="02040503050406030204" pitchFamily="18" charset="0"/>
                              <a:ea typeface="Cambria Math" panose="02040503050406030204" pitchFamily="18" charset="0"/>
                            </a:rPr>
                            <m:t>𝜋</m:t>
                          </m:r>
                        </m:num>
                        <m:den>
                          <m:r>
                            <a:rPr lang="en-US" sz="1400" b="0" i="1" smtClean="0">
                              <a:latin typeface="Cambria Math" panose="02040503050406030204" pitchFamily="18" charset="0"/>
                            </a:rPr>
                            <m:t>8</m:t>
                          </m:r>
                        </m:den>
                      </m:f>
                      <m:r>
                        <a:rPr lang="en-US" sz="1400" b="0" i="1" smtClean="0">
                          <a:latin typeface="Cambria Math" panose="02040503050406030204" pitchFamily="18" charset="0"/>
                        </a:rPr>
                        <m:t>)=</m:t>
                      </m:r>
                      <m:d>
                        <m:dPr>
                          <m:begChr m:val="["/>
                          <m:endChr m:val="]"/>
                          <m:ctrlPr>
                            <a:rPr lang="en-US" sz="1400" b="0" i="1" smtClean="0">
                              <a:latin typeface="Cambria Math" panose="02040503050406030204" pitchFamily="18" charset="0"/>
                            </a:rPr>
                          </m:ctrlPr>
                        </m:dPr>
                        <m:e>
                          <m:eqArr>
                            <m:eqArrPr>
                              <m:ctrlPr>
                                <a:rPr lang="en-US" sz="1400" i="1">
                                  <a:latin typeface="Cambria Math" panose="02040503050406030204" pitchFamily="18" charset="0"/>
                                </a:rPr>
                              </m:ctrlPr>
                            </m:eqArrPr>
                            <m:e>
                              <m:r>
                                <a:rPr lang="en-US" sz="1400" i="1">
                                  <a:latin typeface="Cambria Math" panose="02040503050406030204" pitchFamily="18" charset="0"/>
                                </a:rPr>
                                <m:t>0.93845445</m:t>
                              </m:r>
                            </m:e>
                            <m:e>
                              <m:r>
                                <a:rPr lang="en-US" sz="1400" i="1">
                                  <a:latin typeface="Cambria Math" panose="02040503050406030204" pitchFamily="18" charset="0"/>
                                </a:rPr>
                                <m:t> 0.00774062</m:t>
                              </m:r>
                            </m:e>
                            <m:e>
                              <m:r>
                                <a:rPr lang="en-US" sz="1400" i="1">
                                  <a:latin typeface="Cambria Math" panose="02040503050406030204" pitchFamily="18" charset="0"/>
                                </a:rPr>
                                <m:t>−0.93835099</m:t>
                              </m:r>
                            </m:e>
                            <m:e>
                              <m:r>
                                <a:rPr lang="en-US" sz="1400" i="1">
                                  <a:latin typeface="Cambria Math" panose="02040503050406030204" pitchFamily="18" charset="0"/>
                                </a:rPr>
                                <m:t> 0.01158744</m:t>
                              </m:r>
                            </m:e>
                          </m:eqArr>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1" name="TextBox 10">
                <a:extLst>
                  <a:ext uri="{FF2B5EF4-FFF2-40B4-BE49-F238E27FC236}">
                    <a16:creationId xmlns:a16="http://schemas.microsoft.com/office/drawing/2014/main" id="{1BB0C994-EF2A-D6CF-8D96-98F5F765995B}"/>
                  </a:ext>
                </a:extLst>
              </p:cNvPr>
              <p:cNvSpPr txBox="1">
                <a:spLocks noRot="1" noChangeAspect="1" noMove="1" noResize="1" noEditPoints="1" noAdjustHandles="1" noChangeArrowheads="1" noChangeShapeType="1" noTextEdit="1"/>
              </p:cNvSpPr>
              <p:nvPr/>
            </p:nvSpPr>
            <p:spPr>
              <a:xfrm>
                <a:off x="3495573" y="4448246"/>
                <a:ext cx="2512875" cy="79367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C851119-5B38-C6F9-3A69-92A88DEE9DE6}"/>
                  </a:ext>
                </a:extLst>
              </p:cNvPr>
              <p:cNvSpPr txBox="1"/>
              <p:nvPr/>
            </p:nvSpPr>
            <p:spPr>
              <a:xfrm>
                <a:off x="3240397" y="5781070"/>
                <a:ext cx="2855603" cy="79367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r>
                        <a:rPr lang="en-US" sz="1400" b="0" i="1" baseline="-25000" smtClean="0">
                          <a:latin typeface="Cambria Math" panose="02040503050406030204" pitchFamily="18" charset="0"/>
                        </a:rPr>
                        <m:t>𝐿𝐻𝑃</m:t>
                      </m:r>
                      <m:d>
                        <m:dPr>
                          <m:ctrlPr>
                            <a:rPr lang="en-US" sz="1400" b="0" i="1" baseline="-25000"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8</m:t>
                              </m:r>
                              <m:r>
                                <a:rPr lang="en-US" sz="1400" b="0" i="1" smtClean="0">
                                  <a:latin typeface="Cambria Math" panose="02040503050406030204" pitchFamily="18" charset="0"/>
                                  <a:ea typeface="Cambria Math" panose="02040503050406030204" pitchFamily="18" charset="0"/>
                                </a:rPr>
                                <m:t>𝜋</m:t>
                              </m:r>
                            </m:num>
                            <m:den>
                              <m:r>
                                <a:rPr lang="en-US" sz="1400" b="0" i="1" smtClean="0">
                                  <a:latin typeface="Cambria Math" panose="02040503050406030204" pitchFamily="18" charset="0"/>
                                </a:rPr>
                                <m:t>8</m:t>
                              </m:r>
                            </m:den>
                          </m:f>
                        </m:e>
                      </m:d>
                      <m:r>
                        <a:rPr lang="en-US" sz="1400" b="0" i="1" smtClean="0">
                          <a:latin typeface="Cambria Math" panose="02040503050406030204" pitchFamily="18" charset="0"/>
                        </a:rPr>
                        <m:t>=</m:t>
                      </m:r>
                      <m:d>
                        <m:dPr>
                          <m:begChr m:val="["/>
                          <m:endChr m:val="]"/>
                          <m:ctrlPr>
                            <a:rPr lang="en-US" sz="1400" b="0" i="1" smtClean="0">
                              <a:latin typeface="Cambria Math" panose="02040503050406030204" pitchFamily="18" charset="0"/>
                            </a:rPr>
                          </m:ctrlPr>
                        </m:dPr>
                        <m:e>
                          <m:eqArr>
                            <m:eqArrPr>
                              <m:ctrlPr>
                                <a:rPr lang="en-US" sz="1400" i="1">
                                  <a:latin typeface="Cambria Math" panose="02040503050406030204" pitchFamily="18" charset="0"/>
                                </a:rPr>
                              </m:ctrlPr>
                            </m:eqArrPr>
                            <m:e>
                              <m:r>
                                <a:rPr lang="en-US" sz="1400" i="1">
                                  <a:latin typeface="Cambria Math" panose="02040503050406030204" pitchFamily="18" charset="0"/>
                                </a:rPr>
                                <m:t>9.41617866</m:t>
                              </m:r>
                              <m:r>
                                <a:rPr lang="en-US" sz="1400" i="1">
                                  <a:latin typeface="Cambria Math" panose="02040503050406030204" pitchFamily="18" charset="0"/>
                                </a:rPr>
                                <m:t>𝑒</m:t>
                              </m:r>
                              <m:r>
                                <a:rPr lang="en-US" sz="1400" i="1">
                                  <a:latin typeface="Cambria Math" panose="02040503050406030204" pitchFamily="18" charset="0"/>
                                </a:rPr>
                                <m:t>−01</m:t>
                              </m:r>
                            </m:e>
                            <m:e>
                              <m:r>
                                <a:rPr lang="en-US" sz="1400" i="1">
                                  <a:latin typeface="Cambria Math" panose="02040503050406030204" pitchFamily="18" charset="0"/>
                                </a:rPr>
                                <m:t> 9.41617866</m:t>
                              </m:r>
                              <m:r>
                                <a:rPr lang="en-US" sz="1400" i="1">
                                  <a:latin typeface="Cambria Math" panose="02040503050406030204" pitchFamily="18" charset="0"/>
                                </a:rPr>
                                <m:t>𝑒</m:t>
                              </m:r>
                              <m:r>
                                <a:rPr lang="en-US" sz="1400" i="1">
                                  <a:latin typeface="Cambria Math" panose="02040503050406030204" pitchFamily="18" charset="0"/>
                                </a:rPr>
                                <m:t>−01</m:t>
                              </m:r>
                            </m:e>
                            <m:e>
                              <m:r>
                                <a:rPr lang="en-US" sz="1400" i="1">
                                  <a:latin typeface="Cambria Math" panose="02040503050406030204" pitchFamily="18" charset="0"/>
                                </a:rPr>
                                <m:t>−4.58563663</m:t>
                              </m:r>
                              <m:r>
                                <a:rPr lang="en-US" sz="1400" i="1">
                                  <a:latin typeface="Cambria Math" panose="02040503050406030204" pitchFamily="18" charset="0"/>
                                </a:rPr>
                                <m:t>𝑒</m:t>
                              </m:r>
                              <m:r>
                                <a:rPr lang="en-US" sz="1400" i="1">
                                  <a:latin typeface="Cambria Math" panose="02040503050406030204" pitchFamily="18" charset="0"/>
                                </a:rPr>
                                <m:t>−16</m:t>
                              </m:r>
                            </m:e>
                            <m:e>
                              <m:r>
                                <a:rPr lang="en-US" sz="1400" i="1">
                                  <a:latin typeface="Cambria Math" panose="02040503050406030204" pitchFamily="18" charset="0"/>
                                </a:rPr>
                                <m:t> 4.01368593</m:t>
                              </m:r>
                              <m:r>
                                <a:rPr lang="en-US" sz="1400" i="1">
                                  <a:latin typeface="Cambria Math" panose="02040503050406030204" pitchFamily="18" charset="0"/>
                                </a:rPr>
                                <m:t>𝑒</m:t>
                              </m:r>
                              <m:r>
                                <a:rPr lang="en-US" sz="1400" i="1">
                                  <a:latin typeface="Cambria Math" panose="02040503050406030204" pitchFamily="18" charset="0"/>
                                </a:rPr>
                                <m:t>−18</m:t>
                              </m:r>
                            </m:e>
                          </m:eqArr>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2" name="TextBox 11">
                <a:extLst>
                  <a:ext uri="{FF2B5EF4-FFF2-40B4-BE49-F238E27FC236}">
                    <a16:creationId xmlns:a16="http://schemas.microsoft.com/office/drawing/2014/main" id="{DC851119-5B38-C6F9-3A69-92A88DEE9DE6}"/>
                  </a:ext>
                </a:extLst>
              </p:cNvPr>
              <p:cNvSpPr txBox="1">
                <a:spLocks noRot="1" noChangeAspect="1" noMove="1" noResize="1" noEditPoints="1" noAdjustHandles="1" noChangeArrowheads="1" noChangeShapeType="1" noTextEdit="1"/>
              </p:cNvSpPr>
              <p:nvPr/>
            </p:nvSpPr>
            <p:spPr>
              <a:xfrm>
                <a:off x="3240397" y="5781070"/>
                <a:ext cx="2855603" cy="793679"/>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6419274-BCA4-6AAA-A6C7-3E5AC209C795}"/>
                  </a:ext>
                </a:extLst>
              </p:cNvPr>
              <p:cNvSpPr txBox="1"/>
              <p:nvPr/>
            </p:nvSpPr>
            <p:spPr>
              <a:xfrm>
                <a:off x="6337133" y="1853958"/>
                <a:ext cx="2382285" cy="79367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m:t>
                      </m:r>
                      <m:r>
                        <a:rPr lang="en-US" sz="1400" b="0" i="1" smtClean="0">
                          <a:latin typeface="Cambria Math" panose="02040503050406030204" pitchFamily="18" charset="0"/>
                        </a:rPr>
                        <m:t>′</m:t>
                      </m:r>
                      <m:r>
                        <a:rPr lang="en-US" sz="1400" b="0" i="1" baseline="-25000" smtClean="0">
                          <a:latin typeface="Cambria Math" panose="02040503050406030204" pitchFamily="18" charset="0"/>
                        </a:rPr>
                        <m:t>𝐿𝐻𝑃</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9</m:t>
                          </m:r>
                          <m:r>
                            <a:rPr lang="en-US" sz="1400" b="0" i="1" smtClean="0">
                              <a:latin typeface="Cambria Math" panose="02040503050406030204" pitchFamily="18" charset="0"/>
                              <a:ea typeface="Cambria Math" panose="02040503050406030204" pitchFamily="18" charset="0"/>
                            </a:rPr>
                            <m:t>𝜋</m:t>
                          </m:r>
                        </m:num>
                        <m:den>
                          <m:r>
                            <a:rPr lang="en-US" sz="1400" b="0" i="1" smtClean="0">
                              <a:latin typeface="Cambria Math" panose="02040503050406030204" pitchFamily="18" charset="0"/>
                            </a:rPr>
                            <m:t>8</m:t>
                          </m:r>
                        </m:den>
                      </m:f>
                      <m:r>
                        <a:rPr lang="en-US" sz="1400" b="0" i="1" smtClean="0">
                          <a:latin typeface="Cambria Math" panose="02040503050406030204" pitchFamily="18" charset="0"/>
                        </a:rPr>
                        <m:t>)=</m:t>
                      </m:r>
                      <m:d>
                        <m:dPr>
                          <m:begChr m:val="["/>
                          <m:endChr m:val="]"/>
                          <m:ctrlPr>
                            <a:rPr lang="en-US" sz="1400" b="0" i="1" smtClean="0">
                              <a:latin typeface="Cambria Math" panose="02040503050406030204" pitchFamily="18" charset="0"/>
                            </a:rPr>
                          </m:ctrlPr>
                        </m:dPr>
                        <m:e>
                          <m:eqArr>
                            <m:eqArrPr>
                              <m:ctrlPr>
                                <a:rPr lang="en-US" sz="1400" i="1">
                                  <a:latin typeface="Cambria Math" panose="02040503050406030204" pitchFamily="18" charset="0"/>
                                </a:rPr>
                              </m:ctrlPr>
                            </m:eqArrPr>
                            <m:e>
                              <m:r>
                                <a:rPr lang="en-US" sz="1400" i="1">
                                  <a:latin typeface="Cambria Math" panose="02040503050406030204" pitchFamily="18" charset="0"/>
                                </a:rPr>
                                <m:t>0.93845445</m:t>
                              </m:r>
                            </m:e>
                            <m:e>
                              <m:r>
                                <a:rPr lang="en-US" sz="1400" i="1">
                                  <a:latin typeface="Cambria Math" panose="02040503050406030204" pitchFamily="18" charset="0"/>
                                </a:rPr>
                                <m:t>0.00774062</m:t>
                              </m:r>
                            </m:e>
                            <m:e>
                              <m:r>
                                <a:rPr lang="en-US" sz="1400" i="1">
                                  <a:latin typeface="Cambria Math" panose="02040503050406030204" pitchFamily="18" charset="0"/>
                                </a:rPr>
                                <m:t>0.93835099</m:t>
                              </m:r>
                            </m:e>
                            <m:e>
                              <m:r>
                                <a:rPr lang="en-US" sz="1400" i="1">
                                  <a:latin typeface="Cambria Math" panose="02040503050406030204" pitchFamily="18" charset="0"/>
                                </a:rPr>
                                <m:t>−0.01158744</m:t>
                              </m:r>
                            </m:e>
                          </m:eqArr>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3" name="TextBox 12">
                <a:extLst>
                  <a:ext uri="{FF2B5EF4-FFF2-40B4-BE49-F238E27FC236}">
                    <a16:creationId xmlns:a16="http://schemas.microsoft.com/office/drawing/2014/main" id="{36419274-BCA4-6AAA-A6C7-3E5AC209C795}"/>
                  </a:ext>
                </a:extLst>
              </p:cNvPr>
              <p:cNvSpPr txBox="1">
                <a:spLocks noRot="1" noChangeAspect="1" noMove="1" noResize="1" noEditPoints="1" noAdjustHandles="1" noChangeArrowheads="1" noChangeShapeType="1" noTextEdit="1"/>
              </p:cNvSpPr>
              <p:nvPr/>
            </p:nvSpPr>
            <p:spPr>
              <a:xfrm>
                <a:off x="6337133" y="1853958"/>
                <a:ext cx="2382285" cy="793679"/>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6458C6C-4975-6F8F-9349-5D6A8BFD90DC}"/>
                  </a:ext>
                </a:extLst>
              </p:cNvPr>
              <p:cNvSpPr txBox="1"/>
              <p:nvPr/>
            </p:nvSpPr>
            <p:spPr>
              <a:xfrm>
                <a:off x="6328686" y="3156189"/>
                <a:ext cx="2447020" cy="79367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m:t>
                      </m:r>
                      <m:r>
                        <a:rPr lang="en-US" sz="1400" b="0" i="1" smtClean="0">
                          <a:latin typeface="Cambria Math" panose="02040503050406030204" pitchFamily="18" charset="0"/>
                        </a:rPr>
                        <m:t>′</m:t>
                      </m:r>
                      <m:r>
                        <a:rPr lang="en-US" sz="1400" b="0" i="1" baseline="-25000" smtClean="0">
                          <a:latin typeface="Cambria Math" panose="02040503050406030204" pitchFamily="18" charset="0"/>
                        </a:rPr>
                        <m:t>𝐿𝐻𝑃</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10</m:t>
                          </m:r>
                          <m:r>
                            <a:rPr lang="en-US" sz="1400" b="0" i="1" smtClean="0">
                              <a:latin typeface="Cambria Math" panose="02040503050406030204" pitchFamily="18" charset="0"/>
                              <a:ea typeface="Cambria Math" panose="02040503050406030204" pitchFamily="18" charset="0"/>
                            </a:rPr>
                            <m:t>𝜋</m:t>
                          </m:r>
                        </m:num>
                        <m:den>
                          <m:r>
                            <a:rPr lang="en-US" sz="1400" b="0" i="1" smtClean="0">
                              <a:latin typeface="Cambria Math" panose="02040503050406030204" pitchFamily="18" charset="0"/>
                            </a:rPr>
                            <m:t>8</m:t>
                          </m:r>
                        </m:den>
                      </m:f>
                      <m:r>
                        <a:rPr lang="en-US" sz="1400" b="0" i="1" smtClean="0">
                          <a:latin typeface="Cambria Math" panose="02040503050406030204" pitchFamily="18" charset="0"/>
                        </a:rPr>
                        <m:t>)=</m:t>
                      </m:r>
                      <m:d>
                        <m:dPr>
                          <m:begChr m:val="["/>
                          <m:endChr m:val="]"/>
                          <m:ctrlPr>
                            <a:rPr lang="en-US" sz="1400" b="0" i="1" smtClean="0">
                              <a:latin typeface="Cambria Math" panose="02040503050406030204" pitchFamily="18" charset="0"/>
                            </a:rPr>
                          </m:ctrlPr>
                        </m:dPr>
                        <m:e>
                          <m:eqArr>
                            <m:eqArrPr>
                              <m:ctrlPr>
                                <a:rPr lang="en-US" sz="1400" i="1">
                                  <a:latin typeface="Cambria Math" panose="02040503050406030204" pitchFamily="18" charset="0"/>
                                </a:rPr>
                              </m:ctrlPr>
                            </m:eqArrPr>
                            <m:e>
                              <m:r>
                                <a:rPr lang="en-US" sz="1400" i="1">
                                  <a:latin typeface="Cambria Math" panose="02040503050406030204" pitchFamily="18" charset="0"/>
                                </a:rPr>
                                <m:t>0.9308173 </m:t>
                              </m:r>
                            </m:e>
                            <m:e>
                              <m:r>
                                <a:rPr lang="en-US" sz="1400" i="1">
                                  <a:latin typeface="Cambria Math" panose="02040503050406030204" pitchFamily="18" charset="0"/>
                                </a:rPr>
                                <m:t>−0.93061037</m:t>
                              </m:r>
                            </m:e>
                            <m:e>
                              <m:r>
                                <a:rPr lang="en-US" sz="1400" i="1">
                                  <a:latin typeface="Cambria Math" panose="02040503050406030204" pitchFamily="18" charset="0"/>
                                </a:rPr>
                                <m:t> 0.01080057</m:t>
                              </m:r>
                            </m:e>
                            <m:e>
                              <m:r>
                                <a:rPr lang="en-US" sz="1400" i="1">
                                  <a:latin typeface="Cambria Math" panose="02040503050406030204" pitchFamily="18" charset="0"/>
                                </a:rPr>
                                <m:t>−0.01638712</m:t>
                              </m:r>
                            </m:e>
                          </m:eqArr>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4" name="TextBox 13">
                <a:extLst>
                  <a:ext uri="{FF2B5EF4-FFF2-40B4-BE49-F238E27FC236}">
                    <a16:creationId xmlns:a16="http://schemas.microsoft.com/office/drawing/2014/main" id="{76458C6C-4975-6F8F-9349-5D6A8BFD90DC}"/>
                  </a:ext>
                </a:extLst>
              </p:cNvPr>
              <p:cNvSpPr txBox="1">
                <a:spLocks noRot="1" noChangeAspect="1" noMove="1" noResize="1" noEditPoints="1" noAdjustHandles="1" noChangeArrowheads="1" noChangeShapeType="1" noTextEdit="1"/>
              </p:cNvSpPr>
              <p:nvPr/>
            </p:nvSpPr>
            <p:spPr>
              <a:xfrm>
                <a:off x="6328686" y="3156189"/>
                <a:ext cx="2447020" cy="793679"/>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3B0BF63-A7FF-9FA5-E343-DB106AAE599A}"/>
                  </a:ext>
                </a:extLst>
              </p:cNvPr>
              <p:cNvSpPr txBox="1"/>
              <p:nvPr/>
            </p:nvSpPr>
            <p:spPr>
              <a:xfrm>
                <a:off x="6318779" y="4362505"/>
                <a:ext cx="2512876" cy="79367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m:t>
                      </m:r>
                      <m:r>
                        <a:rPr lang="en-US" sz="1400" b="0" i="1" smtClean="0">
                          <a:latin typeface="Cambria Math" panose="02040503050406030204" pitchFamily="18" charset="0"/>
                        </a:rPr>
                        <m:t>′</m:t>
                      </m:r>
                      <m:r>
                        <a:rPr lang="en-US" sz="1400" b="0" i="1" baseline="-25000" smtClean="0">
                          <a:latin typeface="Cambria Math" panose="02040503050406030204" pitchFamily="18" charset="0"/>
                        </a:rPr>
                        <m:t>𝐿𝐻𝑃</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11</m:t>
                          </m:r>
                          <m:r>
                            <a:rPr lang="en-US" sz="1400" b="0" i="1" smtClean="0">
                              <a:latin typeface="Cambria Math" panose="02040503050406030204" pitchFamily="18" charset="0"/>
                              <a:ea typeface="Cambria Math" panose="02040503050406030204" pitchFamily="18" charset="0"/>
                            </a:rPr>
                            <m:t>𝜋</m:t>
                          </m:r>
                        </m:num>
                        <m:den>
                          <m:r>
                            <a:rPr lang="en-US" sz="1400" b="0" i="1" smtClean="0">
                              <a:latin typeface="Cambria Math" panose="02040503050406030204" pitchFamily="18" charset="0"/>
                            </a:rPr>
                            <m:t>8</m:t>
                          </m:r>
                        </m:den>
                      </m:f>
                      <m:r>
                        <a:rPr lang="en-US" sz="1400" b="0" i="1" smtClean="0">
                          <a:latin typeface="Cambria Math" panose="02040503050406030204" pitchFamily="18" charset="0"/>
                        </a:rPr>
                        <m:t>)=</m:t>
                      </m:r>
                      <m:d>
                        <m:dPr>
                          <m:begChr m:val="["/>
                          <m:endChr m:val="]"/>
                          <m:ctrlPr>
                            <a:rPr lang="en-US" sz="1400" b="0" i="1" smtClean="0">
                              <a:latin typeface="Cambria Math" panose="02040503050406030204" pitchFamily="18" charset="0"/>
                            </a:rPr>
                          </m:ctrlPr>
                        </m:dPr>
                        <m:e>
                          <m:eqArr>
                            <m:eqArrPr>
                              <m:ctrlPr>
                                <a:rPr lang="en-US" sz="1400" i="1">
                                  <a:latin typeface="Cambria Math" panose="02040503050406030204" pitchFamily="18" charset="0"/>
                                </a:rPr>
                              </m:ctrlPr>
                            </m:eqArrPr>
                            <m:e>
                              <m:r>
                                <a:rPr lang="en-US" sz="1400" i="1">
                                  <a:latin typeface="Cambria Math" panose="02040503050406030204" pitchFamily="18" charset="0"/>
                                </a:rPr>
                                <m:t>0.92318015</m:t>
                              </m:r>
                            </m:e>
                            <m:e>
                              <m:r>
                                <a:rPr lang="en-US" sz="1400" i="1">
                                  <a:latin typeface="Cambria Math" panose="02040503050406030204" pitchFamily="18" charset="0"/>
                                </a:rPr>
                                <m:t>−0.00753369</m:t>
                              </m:r>
                            </m:e>
                            <m:e>
                              <m:r>
                                <a:rPr lang="en-US" sz="1400" i="1">
                                  <a:latin typeface="Cambria Math" panose="02040503050406030204" pitchFamily="18" charset="0"/>
                                </a:rPr>
                                <m:t>−0.92307668</m:t>
                              </m:r>
                            </m:e>
                            <m:e>
                              <m:r>
                                <a:rPr lang="en-US" sz="1400" i="1">
                                  <a:latin typeface="Cambria Math" panose="02040503050406030204" pitchFamily="18" charset="0"/>
                                </a:rPr>
                                <m:t>−0.01158744</m:t>
                              </m:r>
                            </m:e>
                          </m:eqArr>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5" name="TextBox 14">
                <a:extLst>
                  <a:ext uri="{FF2B5EF4-FFF2-40B4-BE49-F238E27FC236}">
                    <a16:creationId xmlns:a16="http://schemas.microsoft.com/office/drawing/2014/main" id="{23B0BF63-A7FF-9FA5-E343-DB106AAE599A}"/>
                  </a:ext>
                </a:extLst>
              </p:cNvPr>
              <p:cNvSpPr txBox="1">
                <a:spLocks noRot="1" noChangeAspect="1" noMove="1" noResize="1" noEditPoints="1" noAdjustHandles="1" noChangeArrowheads="1" noChangeShapeType="1" noTextEdit="1"/>
              </p:cNvSpPr>
              <p:nvPr/>
            </p:nvSpPr>
            <p:spPr>
              <a:xfrm>
                <a:off x="6318779" y="4362505"/>
                <a:ext cx="2512876" cy="79367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775AC3F-5E8D-18FC-1717-FFF67E01DAA8}"/>
                  </a:ext>
                </a:extLst>
              </p:cNvPr>
              <p:cNvSpPr txBox="1"/>
              <p:nvPr/>
            </p:nvSpPr>
            <p:spPr>
              <a:xfrm>
                <a:off x="6226632" y="5793588"/>
                <a:ext cx="2998178" cy="82034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m:t>
                      </m:r>
                      <m:r>
                        <a:rPr lang="en-US" sz="1400" b="0" i="1" smtClean="0">
                          <a:latin typeface="Cambria Math" panose="02040503050406030204" pitchFamily="18" charset="0"/>
                        </a:rPr>
                        <m:t>′</m:t>
                      </m:r>
                      <m:r>
                        <a:rPr lang="en-US" sz="1400" b="0" i="1" baseline="-25000" smtClean="0">
                          <a:latin typeface="Cambria Math" panose="02040503050406030204" pitchFamily="18" charset="0"/>
                        </a:rPr>
                        <m:t>𝐿𝐻𝑃</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12</m:t>
                          </m:r>
                          <m:r>
                            <a:rPr lang="en-US" sz="1400" b="0" i="1" smtClean="0">
                              <a:latin typeface="Cambria Math" panose="02040503050406030204" pitchFamily="18" charset="0"/>
                              <a:ea typeface="Cambria Math" panose="02040503050406030204" pitchFamily="18" charset="0"/>
                            </a:rPr>
                            <m:t>𝜋</m:t>
                          </m:r>
                        </m:num>
                        <m:den>
                          <m:r>
                            <a:rPr lang="en-US" sz="1400" b="0" i="1" smtClean="0">
                              <a:latin typeface="Cambria Math" panose="02040503050406030204" pitchFamily="18" charset="0"/>
                            </a:rPr>
                            <m:t>8</m:t>
                          </m:r>
                        </m:den>
                      </m:f>
                      <m:r>
                        <a:rPr lang="en-US" sz="1400" b="0" i="1" smtClean="0">
                          <a:latin typeface="Cambria Math" panose="02040503050406030204" pitchFamily="18" charset="0"/>
                        </a:rPr>
                        <m:t>)=</m:t>
                      </m:r>
                      <m:d>
                        <m:dPr>
                          <m:begChr m:val="["/>
                          <m:endChr m:val="]"/>
                          <m:ctrlPr>
                            <a:rPr lang="en-US" sz="1400" b="0" i="1" smtClean="0">
                              <a:latin typeface="Cambria Math" panose="02040503050406030204" pitchFamily="18" charset="0"/>
                            </a:rPr>
                          </m:ctrlPr>
                        </m:dPr>
                        <m:e>
                          <m:eqArr>
                            <m:eqArrPr>
                              <m:ctrlPr>
                                <a:rPr lang="en-US" sz="1400" i="1">
                                  <a:latin typeface="Cambria Math" panose="02040503050406030204" pitchFamily="18" charset="0"/>
                                </a:rPr>
                              </m:ctrlPr>
                            </m:eqArrPr>
                            <m:e>
                              <m:r>
                                <a:rPr lang="en-US" sz="1400" i="1">
                                  <a:latin typeface="Cambria Math" panose="02040503050406030204" pitchFamily="18" charset="0"/>
                                </a:rPr>
                                <m:t>9.20016734</m:t>
                              </m:r>
                              <m:r>
                                <a:rPr lang="en-US" sz="1400" i="1">
                                  <a:latin typeface="Cambria Math" panose="02040503050406030204" pitchFamily="18" charset="0"/>
                                </a:rPr>
                                <m:t>𝑒</m:t>
                              </m:r>
                              <m:r>
                                <a:rPr lang="en-US" sz="1400" i="1">
                                  <a:latin typeface="Cambria Math" panose="02040503050406030204" pitchFamily="18" charset="0"/>
                                </a:rPr>
                                <m:t>−01</m:t>
                              </m:r>
                            </m:e>
                            <m:e>
                              <m:r>
                                <a:rPr lang="en-US" sz="1400" i="1">
                                  <a:latin typeface="Cambria Math" panose="02040503050406030204" pitchFamily="18" charset="0"/>
                                </a:rPr>
                                <m:t> 9.20016734</m:t>
                              </m:r>
                              <m:r>
                                <a:rPr lang="en-US" sz="1400" i="1">
                                  <a:latin typeface="Cambria Math" panose="02040503050406030204" pitchFamily="18" charset="0"/>
                                </a:rPr>
                                <m:t>𝑒</m:t>
                              </m:r>
                              <m:r>
                                <a:rPr lang="en-US" sz="1400" i="1">
                                  <a:latin typeface="Cambria Math" panose="02040503050406030204" pitchFamily="18" charset="0"/>
                                </a:rPr>
                                <m:t>−01</m:t>
                              </m:r>
                            </m:e>
                            <m:e>
                              <m:r>
                                <a:rPr lang="en-US" sz="1400" i="1">
                                  <a:latin typeface="Cambria Math" panose="02040503050406030204" pitchFamily="18" charset="0"/>
                                </a:rPr>
                                <m:t>−6.79909367</m:t>
                              </m:r>
                              <m:r>
                                <a:rPr lang="en-US" sz="1400" i="1">
                                  <a:latin typeface="Cambria Math" panose="02040503050406030204" pitchFamily="18" charset="0"/>
                                </a:rPr>
                                <m:t>𝑒</m:t>
                              </m:r>
                              <m:r>
                                <a:rPr lang="en-US" sz="1400" i="1">
                                  <a:latin typeface="Cambria Math" panose="02040503050406030204" pitchFamily="18" charset="0"/>
                                </a:rPr>
                                <m:t>−16</m:t>
                              </m:r>
                            </m:e>
                            <m:e>
                              <m:r>
                                <a:rPr lang="en-US" sz="1400" i="1">
                                  <a:latin typeface="Cambria Math" panose="02040503050406030204" pitchFamily="18" charset="0"/>
                                </a:rPr>
                                <m:t>−6.02052890</m:t>
                              </m:r>
                              <m:r>
                                <a:rPr lang="en-US" sz="1400" i="1">
                                  <a:latin typeface="Cambria Math" panose="02040503050406030204" pitchFamily="18" charset="0"/>
                                </a:rPr>
                                <m:t>𝑒</m:t>
                              </m:r>
                              <m:r>
                                <a:rPr lang="en-US" sz="1400" i="1">
                                  <a:latin typeface="Cambria Math" panose="02040503050406030204" pitchFamily="18" charset="0"/>
                                </a:rPr>
                                <m:t>−18</m:t>
                              </m:r>
                            </m:e>
                          </m:eqArr>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6" name="TextBox 15">
                <a:extLst>
                  <a:ext uri="{FF2B5EF4-FFF2-40B4-BE49-F238E27FC236}">
                    <a16:creationId xmlns:a16="http://schemas.microsoft.com/office/drawing/2014/main" id="{2775AC3F-5E8D-18FC-1717-FFF67E01DAA8}"/>
                  </a:ext>
                </a:extLst>
              </p:cNvPr>
              <p:cNvSpPr txBox="1">
                <a:spLocks noRot="1" noChangeAspect="1" noMove="1" noResize="1" noEditPoints="1" noAdjustHandles="1" noChangeArrowheads="1" noChangeShapeType="1" noTextEdit="1"/>
              </p:cNvSpPr>
              <p:nvPr/>
            </p:nvSpPr>
            <p:spPr>
              <a:xfrm>
                <a:off x="6226632" y="5793588"/>
                <a:ext cx="2998178" cy="820346"/>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30BBE5F-F955-0EA7-39A6-C950ACF7BBE9}"/>
                  </a:ext>
                </a:extLst>
              </p:cNvPr>
              <p:cNvSpPr txBox="1"/>
              <p:nvPr/>
            </p:nvSpPr>
            <p:spPr>
              <a:xfrm>
                <a:off x="9120317" y="1853958"/>
                <a:ext cx="2512876" cy="79367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𝑆</m:t>
                          </m:r>
                        </m:e>
                        <m:sup>
                          <m:r>
                            <a:rPr lang="en-US" sz="1400" b="0" i="1" smtClean="0">
                              <a:latin typeface="Cambria Math" panose="02040503050406030204" pitchFamily="18" charset="0"/>
                            </a:rPr>
                            <m:t>′</m:t>
                          </m:r>
                        </m:sup>
                      </m:sSup>
                      <m:r>
                        <a:rPr lang="en-US" sz="1400" b="0" i="1" baseline="-25000" smtClean="0">
                          <a:latin typeface="Cambria Math" panose="02040503050406030204" pitchFamily="18" charset="0"/>
                        </a:rPr>
                        <m:t>𝐿𝐻𝑃</m:t>
                      </m:r>
                      <m:d>
                        <m:dPr>
                          <m:ctrlPr>
                            <a:rPr lang="en-US" sz="1400" b="0" i="1" baseline="-25000"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13</m:t>
                              </m:r>
                              <m:r>
                                <a:rPr lang="en-US" sz="1400" b="0" i="1" smtClean="0">
                                  <a:latin typeface="Cambria Math" panose="02040503050406030204" pitchFamily="18" charset="0"/>
                                  <a:ea typeface="Cambria Math" panose="02040503050406030204" pitchFamily="18" charset="0"/>
                                </a:rPr>
                                <m:t>𝜋</m:t>
                              </m:r>
                            </m:num>
                            <m:den>
                              <m:r>
                                <a:rPr lang="en-US" sz="1400" b="0" i="1" smtClean="0">
                                  <a:latin typeface="Cambria Math" panose="02040503050406030204" pitchFamily="18" charset="0"/>
                                </a:rPr>
                                <m:t>8</m:t>
                              </m:r>
                            </m:den>
                          </m:f>
                        </m:e>
                      </m:d>
                      <m:r>
                        <a:rPr lang="en-US" sz="1400" b="0" i="1" smtClean="0">
                          <a:latin typeface="Cambria Math" panose="02040503050406030204" pitchFamily="18" charset="0"/>
                        </a:rPr>
                        <m:t>=</m:t>
                      </m:r>
                      <m:d>
                        <m:dPr>
                          <m:begChr m:val="["/>
                          <m:endChr m:val="]"/>
                          <m:ctrlPr>
                            <a:rPr lang="en-US" sz="1400" b="0" i="1" smtClean="0">
                              <a:latin typeface="Cambria Math" panose="02040503050406030204" pitchFamily="18" charset="0"/>
                            </a:rPr>
                          </m:ctrlPr>
                        </m:dPr>
                        <m:e>
                          <m:eqArr>
                            <m:eqArrPr>
                              <m:ctrlPr>
                                <a:rPr lang="en-US" sz="1400" i="1">
                                  <a:latin typeface="Cambria Math" panose="02040503050406030204" pitchFamily="18" charset="0"/>
                                </a:rPr>
                              </m:ctrlPr>
                            </m:eqArrPr>
                            <m:e>
                              <m:r>
                                <a:rPr lang="en-US" sz="1400" i="1">
                                  <a:latin typeface="Cambria Math" panose="02040503050406030204" pitchFamily="18" charset="0"/>
                                </a:rPr>
                                <m:t>0.92318015</m:t>
                              </m:r>
                            </m:e>
                            <m:e>
                              <m:r>
                                <a:rPr lang="en-US" sz="1400" i="1">
                                  <a:latin typeface="Cambria Math" panose="02040503050406030204" pitchFamily="18" charset="0"/>
                                </a:rPr>
                                <m:t>−0.00753369</m:t>
                              </m:r>
                            </m:e>
                            <m:e>
                              <m:r>
                                <a:rPr lang="en-US" sz="1400" i="1">
                                  <a:latin typeface="Cambria Math" panose="02040503050406030204" pitchFamily="18" charset="0"/>
                                </a:rPr>
                                <m:t>0.92307668</m:t>
                              </m:r>
                            </m:e>
                            <m:e>
                              <m:r>
                                <a:rPr lang="en-US" sz="1400" i="1">
                                  <a:latin typeface="Cambria Math" panose="02040503050406030204" pitchFamily="18" charset="0"/>
                                </a:rPr>
                                <m:t>0.01158744</m:t>
                              </m:r>
                            </m:e>
                          </m:eqArr>
                        </m:e>
                      </m:d>
                    </m:oMath>
                  </m:oMathPara>
                </a14:m>
                <a:endParaRPr lang="en-US" b="0" dirty="0">
                  <a:latin typeface="Times New Roman" panose="02020603050405020304" pitchFamily="18" charset="0"/>
                  <a:cs typeface="Times New Roman" panose="02020603050405020304" pitchFamily="18" charset="0"/>
                </a:endParaRPr>
              </a:p>
            </p:txBody>
          </p:sp>
        </mc:Choice>
        <mc:Fallback xmlns="">
          <p:sp>
            <p:nvSpPr>
              <p:cNvPr id="17" name="TextBox 16">
                <a:extLst>
                  <a:ext uri="{FF2B5EF4-FFF2-40B4-BE49-F238E27FC236}">
                    <a16:creationId xmlns:a16="http://schemas.microsoft.com/office/drawing/2014/main" id="{430BBE5F-F955-0EA7-39A6-C950ACF7BBE9}"/>
                  </a:ext>
                </a:extLst>
              </p:cNvPr>
              <p:cNvSpPr txBox="1">
                <a:spLocks noRot="1" noChangeAspect="1" noMove="1" noResize="1" noEditPoints="1" noAdjustHandles="1" noChangeArrowheads="1" noChangeShapeType="1" noTextEdit="1"/>
              </p:cNvSpPr>
              <p:nvPr/>
            </p:nvSpPr>
            <p:spPr>
              <a:xfrm>
                <a:off x="9120317" y="1853958"/>
                <a:ext cx="2512876" cy="793679"/>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9D4A79E-3114-BF57-62F5-A5C7E2E6FC2A}"/>
                  </a:ext>
                </a:extLst>
              </p:cNvPr>
              <p:cNvSpPr txBox="1"/>
              <p:nvPr/>
            </p:nvSpPr>
            <p:spPr>
              <a:xfrm>
                <a:off x="9142862" y="3290260"/>
                <a:ext cx="2447020" cy="79367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m:t>
                      </m:r>
                      <m:r>
                        <a:rPr lang="en-US" sz="1400" b="0" i="1" smtClean="0">
                          <a:latin typeface="Cambria Math" panose="02040503050406030204" pitchFamily="18" charset="0"/>
                        </a:rPr>
                        <m:t>′</m:t>
                      </m:r>
                      <m:r>
                        <a:rPr lang="en-US" sz="1400" b="0" i="1" baseline="-25000" smtClean="0">
                          <a:latin typeface="Cambria Math" panose="02040503050406030204" pitchFamily="18" charset="0"/>
                        </a:rPr>
                        <m:t>𝐿𝐻𝑃</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14</m:t>
                          </m:r>
                          <m:r>
                            <a:rPr lang="en-US" sz="1400" b="0" i="1" smtClean="0">
                              <a:latin typeface="Cambria Math" panose="02040503050406030204" pitchFamily="18" charset="0"/>
                              <a:ea typeface="Cambria Math" panose="02040503050406030204" pitchFamily="18" charset="0"/>
                            </a:rPr>
                            <m:t>𝜋</m:t>
                          </m:r>
                        </m:num>
                        <m:den>
                          <m:r>
                            <a:rPr lang="en-US" sz="1400" b="0" i="1" smtClean="0">
                              <a:latin typeface="Cambria Math" panose="02040503050406030204" pitchFamily="18" charset="0"/>
                            </a:rPr>
                            <m:t>8</m:t>
                          </m:r>
                        </m:den>
                      </m:f>
                      <m:r>
                        <a:rPr lang="en-US" sz="1400" b="0" i="1" smtClean="0">
                          <a:latin typeface="Cambria Math" panose="02040503050406030204" pitchFamily="18" charset="0"/>
                        </a:rPr>
                        <m:t>)=</m:t>
                      </m:r>
                      <m:d>
                        <m:dPr>
                          <m:begChr m:val="["/>
                          <m:endChr m:val="]"/>
                          <m:ctrlPr>
                            <a:rPr lang="en-US" sz="1400" b="0" i="1" smtClean="0">
                              <a:latin typeface="Cambria Math" panose="02040503050406030204" pitchFamily="18" charset="0"/>
                            </a:rPr>
                          </m:ctrlPr>
                        </m:dPr>
                        <m:e>
                          <m:eqArr>
                            <m:eqArrPr>
                              <m:ctrlPr>
                                <a:rPr lang="en-US" sz="1400" i="1">
                                  <a:latin typeface="Cambria Math" panose="02040503050406030204" pitchFamily="18" charset="0"/>
                                </a:rPr>
                              </m:ctrlPr>
                            </m:eqArrPr>
                            <m:e>
                              <m:r>
                                <a:rPr lang="en-US" sz="1400" i="1">
                                  <a:latin typeface="Cambria Math" panose="02040503050406030204" pitchFamily="18" charset="0"/>
                                </a:rPr>
                                <m:t>0.9308173 </m:t>
                              </m:r>
                            </m:e>
                            <m:e>
                              <m:r>
                                <a:rPr lang="en-US" sz="1400" i="1">
                                  <a:latin typeface="Cambria Math" panose="02040503050406030204" pitchFamily="18" charset="0"/>
                                </a:rPr>
                                <m:t>−0.93061037</m:t>
                              </m:r>
                            </m:e>
                            <m:e>
                              <m:r>
                                <a:rPr lang="en-US" sz="1400" i="1">
                                  <a:latin typeface="Cambria Math" panose="02040503050406030204" pitchFamily="18" charset="0"/>
                                </a:rPr>
                                <m:t>−0.01080057</m:t>
                              </m:r>
                            </m:e>
                            <m:e>
                              <m:r>
                                <a:rPr lang="en-US" sz="1400" i="1">
                                  <a:latin typeface="Cambria Math" panose="02040503050406030204" pitchFamily="18" charset="0"/>
                                </a:rPr>
                                <m:t> 0.01638712</m:t>
                              </m:r>
                            </m:e>
                          </m:eqArr>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8" name="TextBox 17">
                <a:extLst>
                  <a:ext uri="{FF2B5EF4-FFF2-40B4-BE49-F238E27FC236}">
                    <a16:creationId xmlns:a16="http://schemas.microsoft.com/office/drawing/2014/main" id="{A9D4A79E-3114-BF57-62F5-A5C7E2E6FC2A}"/>
                  </a:ext>
                </a:extLst>
              </p:cNvPr>
              <p:cNvSpPr txBox="1">
                <a:spLocks noRot="1" noChangeAspect="1" noMove="1" noResize="1" noEditPoints="1" noAdjustHandles="1" noChangeArrowheads="1" noChangeShapeType="1" noTextEdit="1"/>
              </p:cNvSpPr>
              <p:nvPr/>
            </p:nvSpPr>
            <p:spPr>
              <a:xfrm>
                <a:off x="9142862" y="3290260"/>
                <a:ext cx="2447020" cy="793679"/>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69D400B-CFF1-9A18-CA5A-596F942F0FEF}"/>
                  </a:ext>
                </a:extLst>
              </p:cNvPr>
              <p:cNvSpPr txBox="1"/>
              <p:nvPr/>
            </p:nvSpPr>
            <p:spPr>
              <a:xfrm>
                <a:off x="9112332" y="4362505"/>
                <a:ext cx="2620108" cy="79367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m:t>
                      </m:r>
                      <m:r>
                        <a:rPr lang="en-US" sz="1400" b="0" i="1" smtClean="0">
                          <a:latin typeface="Cambria Math" panose="02040503050406030204" pitchFamily="18" charset="0"/>
                        </a:rPr>
                        <m:t>′</m:t>
                      </m:r>
                      <m:r>
                        <a:rPr lang="en-US" sz="1400" b="0" i="1" baseline="-25000" smtClean="0">
                          <a:latin typeface="Cambria Math" panose="02040503050406030204" pitchFamily="18" charset="0"/>
                        </a:rPr>
                        <m:t>𝐿𝐻𝑃</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15</m:t>
                          </m:r>
                          <m:r>
                            <a:rPr lang="en-US" sz="1400" b="0" i="1" smtClean="0">
                              <a:latin typeface="Cambria Math" panose="02040503050406030204" pitchFamily="18" charset="0"/>
                              <a:ea typeface="Cambria Math" panose="02040503050406030204" pitchFamily="18" charset="0"/>
                            </a:rPr>
                            <m:t>𝜋</m:t>
                          </m:r>
                        </m:num>
                        <m:den>
                          <m:r>
                            <a:rPr lang="en-US" sz="1400" b="0" i="1" smtClean="0">
                              <a:latin typeface="Cambria Math" panose="02040503050406030204" pitchFamily="18" charset="0"/>
                            </a:rPr>
                            <m:t>8</m:t>
                          </m:r>
                        </m:den>
                      </m:f>
                      <m:r>
                        <a:rPr lang="en-US" sz="1400" b="0" i="1" smtClean="0">
                          <a:latin typeface="Cambria Math" panose="02040503050406030204" pitchFamily="18" charset="0"/>
                        </a:rPr>
                        <m:t>)=</m:t>
                      </m:r>
                      <m:d>
                        <m:dPr>
                          <m:begChr m:val="["/>
                          <m:endChr m:val="]"/>
                          <m:ctrlPr>
                            <a:rPr lang="en-US" sz="1400" b="0" i="1" smtClean="0">
                              <a:latin typeface="Cambria Math" panose="02040503050406030204" pitchFamily="18" charset="0"/>
                            </a:rPr>
                          </m:ctrlPr>
                        </m:dPr>
                        <m:e>
                          <m:eqArr>
                            <m:eqArrPr>
                              <m:ctrlPr>
                                <a:rPr lang="en-US" sz="1400" i="1">
                                  <a:latin typeface="Cambria Math" panose="02040503050406030204" pitchFamily="18" charset="0"/>
                                </a:rPr>
                              </m:ctrlPr>
                            </m:eqArrPr>
                            <m:e>
                              <m:r>
                                <a:rPr lang="en-US" sz="1400" i="1">
                                  <a:latin typeface="Cambria Math" panose="02040503050406030204" pitchFamily="18" charset="0"/>
                                </a:rPr>
                                <m:t>0.93845445</m:t>
                              </m:r>
                            </m:e>
                            <m:e>
                              <m:r>
                                <a:rPr lang="en-US" sz="1400" i="1">
                                  <a:latin typeface="Cambria Math" panose="02040503050406030204" pitchFamily="18" charset="0"/>
                                </a:rPr>
                                <m:t> 0.00774062</m:t>
                              </m:r>
                            </m:e>
                            <m:e>
                              <m:r>
                                <a:rPr lang="en-US" sz="1400" i="1">
                                  <a:latin typeface="Cambria Math" panose="02040503050406030204" pitchFamily="18" charset="0"/>
                                </a:rPr>
                                <m:t>−0.93835099</m:t>
                              </m:r>
                            </m:e>
                            <m:e>
                              <m:r>
                                <a:rPr lang="en-US" sz="1400" i="1">
                                  <a:latin typeface="Cambria Math" panose="02040503050406030204" pitchFamily="18" charset="0"/>
                                </a:rPr>
                                <m:t>0.01158744</m:t>
                              </m:r>
                            </m:e>
                          </m:eqArr>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9" name="TextBox 18">
                <a:extLst>
                  <a:ext uri="{FF2B5EF4-FFF2-40B4-BE49-F238E27FC236}">
                    <a16:creationId xmlns:a16="http://schemas.microsoft.com/office/drawing/2014/main" id="{A69D400B-CFF1-9A18-CA5A-596F942F0FEF}"/>
                  </a:ext>
                </a:extLst>
              </p:cNvPr>
              <p:cNvSpPr txBox="1">
                <a:spLocks noRot="1" noChangeAspect="1" noMove="1" noResize="1" noEditPoints="1" noAdjustHandles="1" noChangeArrowheads="1" noChangeShapeType="1" noTextEdit="1"/>
              </p:cNvSpPr>
              <p:nvPr/>
            </p:nvSpPr>
            <p:spPr>
              <a:xfrm>
                <a:off x="9112332" y="4362505"/>
                <a:ext cx="2620108" cy="793679"/>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F1AF11D-E50B-6FD7-F5BF-ED2EF96652AF}"/>
                  </a:ext>
                </a:extLst>
              </p:cNvPr>
              <p:cNvSpPr txBox="1"/>
              <p:nvPr/>
            </p:nvSpPr>
            <p:spPr>
              <a:xfrm>
                <a:off x="9235131" y="5713276"/>
                <a:ext cx="2956869" cy="7910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m:t>
                      </m:r>
                      <m:r>
                        <a:rPr lang="en-US" sz="1400" b="0" i="1" smtClean="0">
                          <a:latin typeface="Cambria Math" panose="02040503050406030204" pitchFamily="18" charset="0"/>
                        </a:rPr>
                        <m:t>′</m:t>
                      </m:r>
                      <m:r>
                        <a:rPr lang="en-US" sz="1400" b="0" i="1" baseline="-25000" smtClean="0">
                          <a:latin typeface="Cambria Math" panose="02040503050406030204" pitchFamily="18" charset="0"/>
                        </a:rPr>
                        <m:t>𝐿𝐻𝑃</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16</m:t>
                          </m:r>
                          <m:r>
                            <a:rPr lang="en-US" sz="1400" b="0" i="1" smtClean="0">
                              <a:latin typeface="Cambria Math" panose="02040503050406030204" pitchFamily="18" charset="0"/>
                              <a:ea typeface="Cambria Math" panose="02040503050406030204" pitchFamily="18" charset="0"/>
                            </a:rPr>
                            <m:t>𝜋</m:t>
                          </m:r>
                        </m:num>
                        <m:den>
                          <m:r>
                            <a:rPr lang="en-US" sz="1400" b="0" i="1" smtClean="0">
                              <a:latin typeface="Cambria Math" panose="02040503050406030204" pitchFamily="18" charset="0"/>
                            </a:rPr>
                            <m:t>8</m:t>
                          </m:r>
                        </m:den>
                      </m:f>
                      <m:r>
                        <a:rPr lang="en-US" sz="1400" b="0" i="1" smtClean="0">
                          <a:latin typeface="Cambria Math" panose="02040503050406030204" pitchFamily="18" charset="0"/>
                        </a:rPr>
                        <m:t>)=</m:t>
                      </m:r>
                      <m:d>
                        <m:dPr>
                          <m:begChr m:val="["/>
                          <m:endChr m:val="]"/>
                          <m:ctrlPr>
                            <a:rPr lang="en-US" sz="1400" b="0" i="1" smtClean="0">
                              <a:latin typeface="Cambria Math" panose="02040503050406030204" pitchFamily="18" charset="0"/>
                            </a:rPr>
                          </m:ctrlPr>
                        </m:dPr>
                        <m:e>
                          <m:eqArr>
                            <m:eqArrPr>
                              <m:ctrlPr>
                                <a:rPr lang="en-US" sz="1400" i="1">
                                  <a:latin typeface="Cambria Math" panose="02040503050406030204" pitchFamily="18" charset="0"/>
                                </a:rPr>
                              </m:ctrlPr>
                            </m:eqArrPr>
                            <m:e>
                              <m:r>
                                <a:rPr lang="en-US" sz="1400" i="1">
                                  <a:latin typeface="Cambria Math" panose="02040503050406030204" pitchFamily="18" charset="0"/>
                                </a:rPr>
                                <m:t>9.41617866</m:t>
                              </m:r>
                              <m:r>
                                <a:rPr lang="en-US" sz="1400" i="1">
                                  <a:latin typeface="Cambria Math" panose="02040503050406030204" pitchFamily="18" charset="0"/>
                                </a:rPr>
                                <m:t>𝑒</m:t>
                              </m:r>
                              <m:r>
                                <a:rPr lang="en-US" sz="1400" i="1">
                                  <a:latin typeface="Cambria Math" panose="02040503050406030204" pitchFamily="18" charset="0"/>
                                </a:rPr>
                                <m:t>−01</m:t>
                              </m:r>
                            </m:e>
                            <m:e>
                              <m:r>
                                <a:rPr lang="en-US" sz="1400" i="1">
                                  <a:latin typeface="Cambria Math" panose="02040503050406030204" pitchFamily="18" charset="0"/>
                                </a:rPr>
                                <m:t>9.41617866</m:t>
                              </m:r>
                              <m:r>
                                <a:rPr lang="en-US" sz="1400" i="1">
                                  <a:latin typeface="Cambria Math" panose="02040503050406030204" pitchFamily="18" charset="0"/>
                                </a:rPr>
                                <m:t>𝑒</m:t>
                              </m:r>
                              <m:r>
                                <a:rPr lang="en-US" sz="1400" i="1">
                                  <a:latin typeface="Cambria Math" panose="02040503050406030204" pitchFamily="18" charset="0"/>
                                </a:rPr>
                                <m:t>−01</m:t>
                              </m:r>
                            </m:e>
                            <m:e>
                              <m:r>
                                <a:rPr lang="en-US" sz="1400" i="1">
                                  <a:latin typeface="Cambria Math" panose="02040503050406030204" pitchFamily="18" charset="0"/>
                                </a:rPr>
                                <m:t>−9.17127326</m:t>
                              </m:r>
                              <m:r>
                                <a:rPr lang="en-US" sz="1400" i="1">
                                  <a:latin typeface="Cambria Math" panose="02040503050406030204" pitchFamily="18" charset="0"/>
                                </a:rPr>
                                <m:t>𝑒</m:t>
                              </m:r>
                              <m:r>
                                <a:rPr lang="en-US" sz="1400" i="1">
                                  <a:latin typeface="Cambria Math" panose="02040503050406030204" pitchFamily="18" charset="0"/>
                                </a:rPr>
                                <m:t>−16</m:t>
                              </m:r>
                            </m:e>
                            <m:e>
                              <m:r>
                                <a:rPr lang="en-US" sz="1400" i="1">
                                  <a:latin typeface="Cambria Math" panose="02040503050406030204" pitchFamily="18" charset="0"/>
                                </a:rPr>
                                <m:t> 8.02737186</m:t>
                              </m:r>
                              <m:r>
                                <a:rPr lang="en-US" sz="1400" i="1">
                                  <a:latin typeface="Cambria Math" panose="02040503050406030204" pitchFamily="18" charset="0"/>
                                </a:rPr>
                                <m:t>𝑒</m:t>
                              </m:r>
                              <m:r>
                                <a:rPr lang="en-US" sz="1400" i="1">
                                  <a:latin typeface="Cambria Math" panose="02040503050406030204" pitchFamily="18" charset="0"/>
                                </a:rPr>
                                <m:t>−18</m:t>
                              </m:r>
                            </m:e>
                          </m:eqArr>
                        </m:e>
                      </m:d>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20" name="TextBox 19">
                <a:extLst>
                  <a:ext uri="{FF2B5EF4-FFF2-40B4-BE49-F238E27FC236}">
                    <a16:creationId xmlns:a16="http://schemas.microsoft.com/office/drawing/2014/main" id="{7F1AF11D-E50B-6FD7-F5BF-ED2EF96652AF}"/>
                  </a:ext>
                </a:extLst>
              </p:cNvPr>
              <p:cNvSpPr txBox="1">
                <a:spLocks noRot="1" noChangeAspect="1" noMove="1" noResize="1" noEditPoints="1" noAdjustHandles="1" noChangeArrowheads="1" noChangeShapeType="1" noTextEdit="1"/>
              </p:cNvSpPr>
              <p:nvPr/>
            </p:nvSpPr>
            <p:spPr>
              <a:xfrm>
                <a:off x="9235131" y="5713276"/>
                <a:ext cx="2956869" cy="791025"/>
              </a:xfrm>
              <a:prstGeom prst="rect">
                <a:avLst/>
              </a:prstGeom>
              <a:blipFill>
                <a:blip r:embed="rId17"/>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19FDC4A0-9AF9-7E1D-3E38-2440C614242F}"/>
              </a:ext>
            </a:extLst>
          </p:cNvPr>
          <p:cNvSpPr txBox="1"/>
          <p:nvPr/>
        </p:nvSpPr>
        <p:spPr>
          <a:xfrm>
            <a:off x="269159" y="212597"/>
            <a:ext cx="8224210" cy="738664"/>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2. Passing LHP LIGHT THROUGH HWP made up of BBO CRYSTAL </a:t>
            </a:r>
          </a:p>
          <a:p>
            <a:endParaRPr lang="en-US" sz="2400" dirty="0">
              <a:latin typeface="Times New Roman" panose="02020603050405020304" pitchFamily="18" charset="0"/>
              <a:cs typeface="Times New Roman" panose="02020603050405020304" pitchFamily="18" charset="0"/>
            </a:endParaRPr>
          </a:p>
        </p:txBody>
      </p:sp>
      <p:cxnSp>
        <p:nvCxnSpPr>
          <p:cNvPr id="3" name="Straight Arrow Connector 2">
            <a:extLst>
              <a:ext uri="{FF2B5EF4-FFF2-40B4-BE49-F238E27FC236}">
                <a16:creationId xmlns:a16="http://schemas.microsoft.com/office/drawing/2014/main" id="{61166E7A-1FFF-57CA-DF73-9C187B84B191}"/>
              </a:ext>
            </a:extLst>
          </p:cNvPr>
          <p:cNvCxnSpPr/>
          <p:nvPr/>
        </p:nvCxnSpPr>
        <p:spPr>
          <a:xfrm flipH="1">
            <a:off x="2936631" y="2031023"/>
            <a:ext cx="303766" cy="33410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623CA59-D1E5-5B62-100B-875263A5254B}"/>
              </a:ext>
            </a:extLst>
          </p:cNvPr>
          <p:cNvCxnSpPr/>
          <p:nvPr/>
        </p:nvCxnSpPr>
        <p:spPr>
          <a:xfrm>
            <a:off x="3042138" y="3267590"/>
            <a:ext cx="0" cy="60981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DBED290-3E42-9C63-A520-4E12451AFBC4}"/>
              </a:ext>
            </a:extLst>
          </p:cNvPr>
          <p:cNvCxnSpPr/>
          <p:nvPr/>
        </p:nvCxnSpPr>
        <p:spPr>
          <a:xfrm>
            <a:off x="2936631" y="4589585"/>
            <a:ext cx="492369" cy="43082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88442DA-6BF4-2333-94A7-C89122DF94CD}"/>
              </a:ext>
            </a:extLst>
          </p:cNvPr>
          <p:cNvCxnSpPr/>
          <p:nvPr/>
        </p:nvCxnSpPr>
        <p:spPr>
          <a:xfrm>
            <a:off x="3109765" y="5890846"/>
            <a:ext cx="0" cy="61345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4C63354-4FF9-7ADB-E6C8-63A2530F6E40}"/>
                  </a:ext>
                </a:extLst>
              </p:cNvPr>
              <p:cNvSpPr txBox="1"/>
              <p:nvPr/>
            </p:nvSpPr>
            <p:spPr>
              <a:xfrm>
                <a:off x="6006672" y="617124"/>
                <a:ext cx="1298926" cy="79367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m:t>
                      </m:r>
                      <m:r>
                        <a:rPr lang="en-US" sz="1400" b="0" i="1" baseline="-25000" smtClean="0">
                          <a:latin typeface="Cambria Math" panose="02040503050406030204" pitchFamily="18" charset="0"/>
                        </a:rPr>
                        <m:t>𝐿𝐻𝑃</m:t>
                      </m:r>
                      <m:r>
                        <a:rPr lang="en-US" sz="1400" b="0" i="1" smtClean="0">
                          <a:latin typeface="Cambria Math" panose="02040503050406030204" pitchFamily="18" charset="0"/>
                        </a:rPr>
                        <m:t>=</m:t>
                      </m:r>
                      <m:d>
                        <m:dPr>
                          <m:begChr m:val="["/>
                          <m:endChr m:val="]"/>
                          <m:ctrlPr>
                            <a:rPr lang="en-US" sz="1400" b="0" i="1" smtClean="0">
                              <a:latin typeface="Cambria Math" panose="02040503050406030204" pitchFamily="18" charset="0"/>
                            </a:rPr>
                          </m:ctrlPr>
                        </m:dPr>
                        <m:e>
                          <m:m>
                            <m:mPr>
                              <m:mcs>
                                <m:mc>
                                  <m:mcPr>
                                    <m:count m:val="1"/>
                                    <m:mcJc m:val="center"/>
                                  </m:mcPr>
                                </m:mc>
                              </m:mcs>
                              <m:ctrlPr>
                                <a:rPr lang="en-US" sz="1400" b="0" i="1" smtClean="0">
                                  <a:latin typeface="Cambria Math" panose="02040503050406030204" pitchFamily="18" charset="0"/>
                                </a:rPr>
                              </m:ctrlPr>
                            </m:mPr>
                            <m:mr>
                              <m:e>
                                <m:r>
                                  <m:rPr>
                                    <m:brk m:alnAt="7"/>
                                  </m:rPr>
                                  <a:rPr lang="en-US" sz="1400" b="0" i="1" smtClean="0">
                                    <a:latin typeface="Cambria Math" panose="02040503050406030204" pitchFamily="18" charset="0"/>
                                  </a:rPr>
                                  <m:t> </m:t>
                                </m:r>
                                <m:r>
                                  <a:rPr lang="en-US" sz="1400" b="0" i="1" smtClean="0">
                                    <a:latin typeface="Cambria Math" panose="02040503050406030204" pitchFamily="18" charset="0"/>
                                  </a:rPr>
                                  <m:t>  1</m:t>
                                </m:r>
                              </m:e>
                            </m:mr>
                            <m:mr>
                              <m:e>
                                <m:r>
                                  <a:rPr lang="en-US" sz="1400" b="0" i="1" smtClean="0">
                                    <a:latin typeface="Cambria Math" panose="02040503050406030204" pitchFamily="18" charset="0"/>
                                  </a:rPr>
                                  <m:t>   1</m:t>
                                </m:r>
                              </m:e>
                            </m:mr>
                            <m:mr>
                              <m:e>
                                <m:r>
                                  <a:rPr lang="en-US" sz="1400" b="0" i="1" smtClean="0">
                                    <a:latin typeface="Cambria Math" panose="02040503050406030204" pitchFamily="18" charset="0"/>
                                  </a:rPr>
                                  <m:t>   0</m:t>
                                </m:r>
                              </m:e>
                            </m:mr>
                            <m:mr>
                              <m:e>
                                <m:r>
                                  <a:rPr lang="en-US" sz="1400" b="0" i="1" smtClean="0">
                                    <a:latin typeface="Cambria Math" panose="02040503050406030204" pitchFamily="18" charset="0"/>
                                  </a:rPr>
                                  <m:t>   0</m:t>
                                </m:r>
                              </m:e>
                            </m:mr>
                          </m:m>
                        </m:e>
                      </m:d>
                    </m:oMath>
                  </m:oMathPara>
                </a14:m>
                <a:endParaRPr lang="en-US" dirty="0"/>
              </a:p>
            </p:txBody>
          </p:sp>
        </mc:Choice>
        <mc:Fallback xmlns="">
          <p:sp>
            <p:nvSpPr>
              <p:cNvPr id="25" name="TextBox 24">
                <a:extLst>
                  <a:ext uri="{FF2B5EF4-FFF2-40B4-BE49-F238E27FC236}">
                    <a16:creationId xmlns:a16="http://schemas.microsoft.com/office/drawing/2014/main" id="{64C63354-4FF9-7ADB-E6C8-63A2530F6E40}"/>
                  </a:ext>
                </a:extLst>
              </p:cNvPr>
              <p:cNvSpPr txBox="1">
                <a:spLocks noRot="1" noChangeAspect="1" noMove="1" noResize="1" noEditPoints="1" noAdjustHandles="1" noChangeArrowheads="1" noChangeShapeType="1" noTextEdit="1"/>
              </p:cNvSpPr>
              <p:nvPr/>
            </p:nvSpPr>
            <p:spPr>
              <a:xfrm>
                <a:off x="6006672" y="617124"/>
                <a:ext cx="1298926" cy="793679"/>
              </a:xfrm>
              <a:prstGeom prst="rect">
                <a:avLst/>
              </a:prstGeom>
              <a:blipFill>
                <a:blip r:embed="rId18"/>
                <a:stretch>
                  <a:fillRect/>
                </a:stretch>
              </a:blipFill>
            </p:spPr>
            <p:txBody>
              <a:bodyPr/>
              <a:lstStyle/>
              <a:p>
                <a:r>
                  <a:rPr lang="en-US">
                    <a:noFill/>
                  </a:rPr>
                  <a:t> </a:t>
                </a:r>
              </a:p>
            </p:txBody>
          </p:sp>
        </mc:Fallback>
      </mc:AlternateContent>
      <p:sp>
        <p:nvSpPr>
          <p:cNvPr id="26" name="Slide Number Placeholder 25">
            <a:extLst>
              <a:ext uri="{FF2B5EF4-FFF2-40B4-BE49-F238E27FC236}">
                <a16:creationId xmlns:a16="http://schemas.microsoft.com/office/drawing/2014/main" id="{BC4F6571-EB51-ACB1-80C6-6D0A3338935B}"/>
              </a:ext>
            </a:extLst>
          </p:cNvPr>
          <p:cNvSpPr>
            <a:spLocks noGrp="1"/>
          </p:cNvSpPr>
          <p:nvPr>
            <p:ph type="sldNum" sz="quarter" idx="12"/>
          </p:nvPr>
        </p:nvSpPr>
        <p:spPr/>
        <p:txBody>
          <a:bodyPr/>
          <a:lstStyle/>
          <a:p>
            <a:fld id="{3A98EE3D-8CD1-4C3F-BD1C-C98C9596463C}" type="slidenum">
              <a:rPr lang="en-US" smtClean="0"/>
              <a:t>12</a:t>
            </a:fld>
            <a:endParaRPr lang="en-US" dirty="0"/>
          </a:p>
        </p:txBody>
      </p:sp>
      <p:sp>
        <p:nvSpPr>
          <p:cNvPr id="2" name="TextBox 1">
            <a:extLst>
              <a:ext uri="{FF2B5EF4-FFF2-40B4-BE49-F238E27FC236}">
                <a16:creationId xmlns:a16="http://schemas.microsoft.com/office/drawing/2014/main" id="{E0699861-6E78-D082-B8BF-92831B68FAD9}"/>
              </a:ext>
            </a:extLst>
          </p:cNvPr>
          <p:cNvSpPr txBox="1"/>
          <p:nvPr/>
        </p:nvSpPr>
        <p:spPr>
          <a:xfrm>
            <a:off x="4124555" y="829297"/>
            <a:ext cx="253158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Input stokes vector</a:t>
            </a:r>
          </a:p>
        </p:txBody>
      </p:sp>
      <p:cxnSp>
        <p:nvCxnSpPr>
          <p:cNvPr id="27" name="Straight Arrow Connector 26">
            <a:extLst>
              <a:ext uri="{FF2B5EF4-FFF2-40B4-BE49-F238E27FC236}">
                <a16:creationId xmlns:a16="http://schemas.microsoft.com/office/drawing/2014/main" id="{BF7A5F19-A2D7-08A6-7601-790EC5A0A900}"/>
              </a:ext>
            </a:extLst>
          </p:cNvPr>
          <p:cNvCxnSpPr/>
          <p:nvPr/>
        </p:nvCxnSpPr>
        <p:spPr>
          <a:xfrm>
            <a:off x="1406769" y="592410"/>
            <a:ext cx="36048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289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549E8B6-D6A4-AC32-E5B7-A3145D1AE502}"/>
              </a:ext>
            </a:extLst>
          </p:cNvPr>
          <p:cNvSpPr txBox="1"/>
          <p:nvPr/>
        </p:nvSpPr>
        <p:spPr>
          <a:xfrm>
            <a:off x="298939" y="239592"/>
            <a:ext cx="9223131" cy="338554"/>
          </a:xfrm>
          <a:prstGeom prst="rect">
            <a:avLst/>
          </a:prstGeom>
          <a:noFill/>
        </p:spPr>
        <p:txBody>
          <a:bodyPr wrap="square" rtlCol="0">
            <a:spAutoFit/>
          </a:bodyPr>
          <a:lstStyle/>
          <a:p>
            <a:r>
              <a:rPr lang="en-US" sz="1600" b="1" u="sng" dirty="0">
                <a:latin typeface="Times New Roman" panose="02020603050405020304" pitchFamily="18" charset="0"/>
                <a:cs typeface="Times New Roman" panose="02020603050405020304" pitchFamily="18" charset="0"/>
              </a:rPr>
              <a:t>Calculation of the Mueller matrix of the Quartz and output stokes vector </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3968FBD-FA2D-6836-235A-0F4706D187CA}"/>
                  </a:ext>
                </a:extLst>
              </p:cNvPr>
              <p:cNvSpPr txBox="1"/>
              <p:nvPr/>
            </p:nvSpPr>
            <p:spPr>
              <a:xfrm>
                <a:off x="659728" y="2584285"/>
                <a:ext cx="6628994"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M</m:t>
                      </m:r>
                      <m:r>
                        <m:rPr>
                          <m:sty m:val="p"/>
                        </m:rPr>
                        <a:rPr lang="en-US" b="0" i="0" baseline="-25000" smtClean="0">
                          <a:latin typeface="Cambria Math" panose="02040503050406030204" pitchFamily="18" charset="0"/>
                        </a:rPr>
                        <m:t>HWP</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m:rPr>
                                    <m:brk m:alnAt="7"/>
                                  </m:rPr>
                                  <a:rPr lang="en-US" i="1">
                                    <a:latin typeface="Cambria Math" panose="02040503050406030204" pitchFamily="18" charset="0"/>
                                  </a:rPr>
                                  <m:t>0</m:t>
                                </m:r>
                                <m:r>
                                  <a:rPr lang="en-US" i="1">
                                    <a:latin typeface="Cambria Math" panose="02040503050406030204" pitchFamily="18" charset="0"/>
                                  </a:rPr>
                                  <m:t>.9056156</m:t>
                                </m:r>
                              </m:e>
                              <m:e>
                                <m:r>
                                  <a:rPr lang="en-US" i="1">
                                    <a:latin typeface="Cambria Math" panose="02040503050406030204" pitchFamily="18" charset="0"/>
                                  </a:rPr>
                                  <m:t>−0.0013996</m:t>
                                </m:r>
                              </m:e>
                              <m:e>
                                <m:r>
                                  <a:rPr lang="en-US" b="0" i="1" smtClean="0">
                                    <a:latin typeface="Cambria Math" panose="02040503050406030204" pitchFamily="18" charset="0"/>
                                  </a:rPr>
                                  <m:t> 0</m:t>
                                </m:r>
                              </m:e>
                              <m:e>
                                <m:r>
                                  <a:rPr lang="en-US" b="0" i="1" smtClean="0">
                                    <a:latin typeface="Cambria Math" panose="02040503050406030204" pitchFamily="18" charset="0"/>
                                  </a:rPr>
                                  <m:t>0</m:t>
                                </m:r>
                              </m:e>
                            </m:mr>
                            <m:mr>
                              <m:e>
                                <m:r>
                                  <a:rPr lang="en-US" i="1">
                                    <a:latin typeface="Cambria Math" panose="02040503050406030204" pitchFamily="18" charset="0"/>
                                  </a:rPr>
                                  <m:t>−0.00139968</m:t>
                                </m:r>
                              </m:e>
                              <m:e>
                                <m:r>
                                  <a:rPr lang="en-US" i="1">
                                    <a:latin typeface="Cambria Math" panose="02040503050406030204" pitchFamily="18" charset="0"/>
                                  </a:rPr>
                                  <m:t>0.9056156</m:t>
                                </m:r>
                              </m:e>
                              <m:e>
                                <m:r>
                                  <a:rPr lang="en-US" b="0" i="1" smtClean="0">
                                    <a:latin typeface="Cambria Math" panose="02040503050406030204" pitchFamily="18" charset="0"/>
                                  </a:rPr>
                                  <m:t> 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i="1">
                                    <a:latin typeface="Cambria Math" panose="02040503050406030204" pitchFamily="18" charset="0"/>
                                  </a:rPr>
                                  <m:t>−0.90560962</m:t>
                                </m:r>
                              </m:e>
                              <m:e>
                                <m:r>
                                  <a:rPr lang="en-US" i="1">
                                    <a:latin typeface="Cambria Math" panose="02040503050406030204" pitchFamily="18" charset="0"/>
                                  </a:rPr>
                                  <m:t>0.00297985</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i="1">
                                    <a:latin typeface="Cambria Math" panose="02040503050406030204" pitchFamily="18" charset="0"/>
                                  </a:rPr>
                                  <m:t>−0.00297985</m:t>
                                </m:r>
                              </m:e>
                              <m:e>
                                <m:r>
                                  <a:rPr lang="en-US" i="1">
                                    <a:latin typeface="Cambria Math" panose="02040503050406030204" pitchFamily="18" charset="0"/>
                                  </a:rPr>
                                  <m:t>−0.9056096</m:t>
                                </m:r>
                              </m:e>
                            </m:mr>
                          </m:m>
                        </m:e>
                      </m:d>
                    </m:oMath>
                  </m:oMathPara>
                </a14:m>
                <a:endParaRPr lang="en-US" dirty="0"/>
              </a:p>
            </p:txBody>
          </p:sp>
        </mc:Choice>
        <mc:Fallback xmlns="">
          <p:sp>
            <p:nvSpPr>
              <p:cNvPr id="13" name="TextBox 12">
                <a:extLst>
                  <a:ext uri="{FF2B5EF4-FFF2-40B4-BE49-F238E27FC236}">
                    <a16:creationId xmlns:a16="http://schemas.microsoft.com/office/drawing/2014/main" id="{63968FBD-FA2D-6836-235A-0F4706D187CA}"/>
                  </a:ext>
                </a:extLst>
              </p:cNvPr>
              <p:cNvSpPr txBox="1">
                <a:spLocks noRot="1" noChangeAspect="1" noMove="1" noResize="1" noEditPoints="1" noAdjustHandles="1" noChangeArrowheads="1" noChangeShapeType="1" noTextEdit="1"/>
              </p:cNvSpPr>
              <p:nvPr/>
            </p:nvSpPr>
            <p:spPr>
              <a:xfrm>
                <a:off x="659728" y="2584285"/>
                <a:ext cx="6628994" cy="1020472"/>
              </a:xfrm>
              <a:prstGeom prst="rect">
                <a:avLst/>
              </a:prstGeom>
              <a:blipFill>
                <a:blip r:embed="rId2"/>
                <a:stretch>
                  <a:fillRect r="-3676"/>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9BDAABBB-54A9-3350-7C24-FAC6BAD56457}"/>
              </a:ext>
            </a:extLst>
          </p:cNvPr>
          <p:cNvSpPr txBox="1"/>
          <p:nvPr/>
        </p:nvSpPr>
        <p:spPr>
          <a:xfrm>
            <a:off x="650832" y="1323022"/>
            <a:ext cx="3587263" cy="861774"/>
          </a:xfrm>
          <a:prstGeom prst="rect">
            <a:avLst/>
          </a:prstGeom>
          <a:noFill/>
        </p:spPr>
        <p:txBody>
          <a:bodyPr wrap="square" rtlCol="0">
            <a:spAutoFit/>
          </a:bodyPr>
          <a:lstStyle/>
          <a:p>
            <a:pPr marL="285750" indent="-285750">
              <a:buFont typeface="Arial" panose="020B0604020202020204" pitchFamily="34" charset="0"/>
              <a:buChar char="•"/>
            </a:pPr>
            <a:r>
              <a:rPr lang="en-US" sz="1600" dirty="0"/>
              <a:t>n</a:t>
            </a:r>
            <a:r>
              <a:rPr lang="en-US" sz="1600" baseline="-25000" dirty="0"/>
              <a:t>o</a:t>
            </a:r>
            <a:r>
              <a:rPr lang="en-US" sz="1600" dirty="0"/>
              <a:t> = 1.5445; </a:t>
            </a:r>
          </a:p>
          <a:p>
            <a:pPr marL="285750" indent="-285750">
              <a:buFont typeface="Arial" panose="020B0604020202020204" pitchFamily="34" charset="0"/>
              <a:buChar char="•"/>
            </a:pPr>
            <a:r>
              <a:rPr lang="en-US" sz="1600" dirty="0"/>
              <a:t>n</a:t>
            </a:r>
            <a:r>
              <a:rPr lang="en-US" sz="1600" baseline="-25000" dirty="0"/>
              <a:t>e</a:t>
            </a:r>
            <a:r>
              <a:rPr lang="en-US" sz="1600" dirty="0"/>
              <a:t> = 1.55338; </a:t>
            </a:r>
          </a:p>
          <a:p>
            <a:pPr marL="285750" indent="-285750">
              <a:buFont typeface="Arial" panose="020B0604020202020204" pitchFamily="34" charset="0"/>
              <a:buChar char="•"/>
            </a:pPr>
            <a:r>
              <a:rPr lang="en-US" sz="1600" dirty="0"/>
              <a:t>thickness(t) = 34611.17nm</a:t>
            </a:r>
          </a:p>
        </p:txBody>
      </p:sp>
      <p:sp>
        <p:nvSpPr>
          <p:cNvPr id="17" name="TextBox 16">
            <a:extLst>
              <a:ext uri="{FF2B5EF4-FFF2-40B4-BE49-F238E27FC236}">
                <a16:creationId xmlns:a16="http://schemas.microsoft.com/office/drawing/2014/main" id="{1DD108CD-1265-0E34-9CF6-49D34C114C1F}"/>
              </a:ext>
            </a:extLst>
          </p:cNvPr>
          <p:cNvSpPr txBox="1"/>
          <p:nvPr/>
        </p:nvSpPr>
        <p:spPr>
          <a:xfrm>
            <a:off x="298939" y="751218"/>
            <a:ext cx="6242538" cy="369332"/>
          </a:xfrm>
          <a:prstGeom prst="rect">
            <a:avLst/>
          </a:prstGeom>
          <a:noFill/>
        </p:spPr>
        <p:txBody>
          <a:bodyPr wrap="square" rtlCol="0">
            <a:spAutoFit/>
          </a:bodyPr>
          <a:lstStyle/>
          <a:p>
            <a:pPr marL="285750" indent="-285750">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Quartz </a:t>
            </a:r>
            <a:r>
              <a:rPr lang="en-US" dirty="0">
                <a:latin typeface="Times New Roman" panose="02020603050405020304" pitchFamily="18" charset="0"/>
                <a:cs typeface="Times New Roman" panose="02020603050405020304" pitchFamily="18" charset="0"/>
              </a:rPr>
              <a:t>as a </a:t>
            </a:r>
            <a:r>
              <a:rPr lang="en-US" b="1" dirty="0">
                <a:latin typeface="Times New Roman" panose="02020603050405020304" pitchFamily="18" charset="0"/>
                <a:cs typeface="Times New Roman" panose="02020603050405020304" pitchFamily="18" charset="0"/>
              </a:rPr>
              <a:t>Half wave plate </a:t>
            </a:r>
            <a:r>
              <a:rPr lang="en-US" dirty="0">
                <a:latin typeface="Times New Roman" panose="02020603050405020304" pitchFamily="18" charset="0"/>
                <a:cs typeface="Times New Roman" panose="02020603050405020304" pitchFamily="18" charset="0"/>
              </a:rPr>
              <a:t>for wavelength(</a:t>
            </a:r>
            <a:r>
              <a:rPr lang="el-GR" dirty="0">
                <a:latin typeface="Times New Roman" panose="02020603050405020304" pitchFamily="18" charset="0"/>
                <a:cs typeface="Times New Roman" panose="02020603050405020304" pitchFamily="18" charset="0"/>
              </a:rPr>
              <a:t>λ</a:t>
            </a:r>
            <a:r>
              <a:rPr lang="en-US" dirty="0">
                <a:latin typeface="Times New Roman" panose="02020603050405020304" pitchFamily="18" charset="0"/>
                <a:cs typeface="Times New Roman" panose="02020603050405020304" pitchFamily="18" charset="0"/>
              </a:rPr>
              <a:t>)=632nm</a:t>
            </a:r>
          </a:p>
        </p:txBody>
      </p:sp>
      <p:sp>
        <p:nvSpPr>
          <p:cNvPr id="18" name="Rectangle 17">
            <a:extLst>
              <a:ext uri="{FF2B5EF4-FFF2-40B4-BE49-F238E27FC236}">
                <a16:creationId xmlns:a16="http://schemas.microsoft.com/office/drawing/2014/main" id="{E084BE33-05AB-2348-3EB0-D328603E6EE6}"/>
              </a:ext>
            </a:extLst>
          </p:cNvPr>
          <p:cNvSpPr/>
          <p:nvPr/>
        </p:nvSpPr>
        <p:spPr>
          <a:xfrm>
            <a:off x="9056076" y="1266120"/>
            <a:ext cx="316523" cy="13276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cxnSp>
        <p:nvCxnSpPr>
          <p:cNvPr id="20" name="Straight Arrow Connector 19">
            <a:extLst>
              <a:ext uri="{FF2B5EF4-FFF2-40B4-BE49-F238E27FC236}">
                <a16:creationId xmlns:a16="http://schemas.microsoft.com/office/drawing/2014/main" id="{74DFFC7B-276C-5A02-4D16-D0A49452DB4E}"/>
              </a:ext>
            </a:extLst>
          </p:cNvPr>
          <p:cNvCxnSpPr>
            <a:stCxn id="18" idx="0"/>
          </p:cNvCxnSpPr>
          <p:nvPr/>
        </p:nvCxnSpPr>
        <p:spPr>
          <a:xfrm flipH="1" flipV="1">
            <a:off x="9214337" y="879231"/>
            <a:ext cx="1" cy="3868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F766539A-1359-470E-9CB5-4387CB99536E}"/>
              </a:ext>
            </a:extLst>
          </p:cNvPr>
          <p:cNvCxnSpPr>
            <a:stCxn id="18" idx="2"/>
          </p:cNvCxnSpPr>
          <p:nvPr/>
        </p:nvCxnSpPr>
        <p:spPr>
          <a:xfrm flipH="1">
            <a:off x="9214337" y="2593758"/>
            <a:ext cx="1" cy="3780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37AFC497-F898-0BD7-7386-1B09F77CA6C5}"/>
              </a:ext>
            </a:extLst>
          </p:cNvPr>
          <p:cNvCxnSpPr>
            <a:stCxn id="18" idx="3"/>
          </p:cNvCxnSpPr>
          <p:nvPr/>
        </p:nvCxnSpPr>
        <p:spPr>
          <a:xfrm>
            <a:off x="9372599" y="1929939"/>
            <a:ext cx="9056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C59134E7-C169-900C-4196-18FEDA1C443A}"/>
              </a:ext>
            </a:extLst>
          </p:cNvPr>
          <p:cNvCxnSpPr>
            <a:endCxn id="18" idx="1"/>
          </p:cNvCxnSpPr>
          <p:nvPr/>
        </p:nvCxnSpPr>
        <p:spPr>
          <a:xfrm>
            <a:off x="8238392" y="1929939"/>
            <a:ext cx="8176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21E0D592-B932-E663-D72A-20735AF51EAB}"/>
              </a:ext>
            </a:extLst>
          </p:cNvPr>
          <p:cNvSpPr txBox="1"/>
          <p:nvPr/>
        </p:nvSpPr>
        <p:spPr>
          <a:xfrm>
            <a:off x="8423031" y="1617785"/>
            <a:ext cx="316523" cy="369332"/>
          </a:xfrm>
          <a:prstGeom prst="rect">
            <a:avLst/>
          </a:prstGeom>
          <a:noFill/>
        </p:spPr>
        <p:txBody>
          <a:bodyPr wrap="square" rtlCol="0">
            <a:spAutoFit/>
          </a:bodyPr>
          <a:lstStyle/>
          <a:p>
            <a:r>
              <a:rPr lang="en-US" dirty="0"/>
              <a:t>S</a:t>
            </a:r>
          </a:p>
        </p:txBody>
      </p:sp>
      <p:sp>
        <p:nvSpPr>
          <p:cNvPr id="31" name="TextBox 30">
            <a:extLst>
              <a:ext uri="{FF2B5EF4-FFF2-40B4-BE49-F238E27FC236}">
                <a16:creationId xmlns:a16="http://schemas.microsoft.com/office/drawing/2014/main" id="{50EFFF2B-AF89-5B56-DF26-A9584DB3DE7D}"/>
              </a:ext>
            </a:extLst>
          </p:cNvPr>
          <p:cNvSpPr txBox="1"/>
          <p:nvPr/>
        </p:nvSpPr>
        <p:spPr>
          <a:xfrm>
            <a:off x="9689121" y="1591380"/>
            <a:ext cx="553916" cy="369332"/>
          </a:xfrm>
          <a:prstGeom prst="rect">
            <a:avLst/>
          </a:prstGeom>
          <a:noFill/>
        </p:spPr>
        <p:txBody>
          <a:bodyPr wrap="square" rtlCol="0">
            <a:spAutoFit/>
          </a:bodyPr>
          <a:lstStyle/>
          <a:p>
            <a:r>
              <a:rPr lang="en-US" dirty="0"/>
              <a:t>S’</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D6D0EED-ADD8-4107-8E48-F37AFA6C8099}"/>
                  </a:ext>
                </a:extLst>
              </p:cNvPr>
              <p:cNvSpPr txBox="1"/>
              <p:nvPr/>
            </p:nvSpPr>
            <p:spPr>
              <a:xfrm>
                <a:off x="650832" y="4321571"/>
                <a:ext cx="1099468"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baseline="-25000" smtClean="0">
                          <a:latin typeface="Cambria Math" panose="02040503050406030204" pitchFamily="18" charset="0"/>
                        </a:rPr>
                        <m:t>𝐿𝐻𝑃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rPr>
                                  <m:t>0</m:t>
                                </m:r>
                              </m:e>
                            </m:mr>
                          </m:m>
                        </m:e>
                      </m:d>
                    </m:oMath>
                  </m:oMathPara>
                </a14:m>
                <a:endParaRPr lang="en-US" dirty="0"/>
              </a:p>
            </p:txBody>
          </p:sp>
        </mc:Choice>
        <mc:Fallback xmlns="">
          <p:sp>
            <p:nvSpPr>
              <p:cNvPr id="32" name="TextBox 31">
                <a:extLst>
                  <a:ext uri="{FF2B5EF4-FFF2-40B4-BE49-F238E27FC236}">
                    <a16:creationId xmlns:a16="http://schemas.microsoft.com/office/drawing/2014/main" id="{2D6D0EED-ADD8-4107-8E48-F37AFA6C8099}"/>
                  </a:ext>
                </a:extLst>
              </p:cNvPr>
              <p:cNvSpPr txBox="1">
                <a:spLocks noRot="1" noChangeAspect="1" noMove="1" noResize="1" noEditPoints="1" noAdjustHandles="1" noChangeArrowheads="1" noChangeShapeType="1" noTextEdit="1"/>
              </p:cNvSpPr>
              <p:nvPr/>
            </p:nvSpPr>
            <p:spPr>
              <a:xfrm>
                <a:off x="650832" y="4321571"/>
                <a:ext cx="1099468" cy="102047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55EBC44-EF4E-6BDA-A778-4931B14E7AEA}"/>
                  </a:ext>
                </a:extLst>
              </p:cNvPr>
              <p:cNvSpPr txBox="1"/>
              <p:nvPr/>
            </p:nvSpPr>
            <p:spPr>
              <a:xfrm>
                <a:off x="2365333" y="4310560"/>
                <a:ext cx="2232791"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baseline="-25000" smtClean="0">
                          <a:latin typeface="Cambria Math" panose="02040503050406030204" pitchFamily="18" charset="0"/>
                        </a:rPr>
                        <m:t>𝐿𝐻𝑃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i="1">
                                    <a:latin typeface="Cambria Math" panose="02040503050406030204" pitchFamily="18" charset="0"/>
                                  </a:rPr>
                                  <m:t>0</m:t>
                                </m:r>
                                <m:r>
                                  <a:rPr lang="en-US" i="1">
                                    <a:latin typeface="Cambria Math" panose="02040503050406030204" pitchFamily="18" charset="0"/>
                                  </a:rPr>
                                  <m:t>.90421592</m:t>
                                </m:r>
                              </m:e>
                            </m:mr>
                            <m:mr>
                              <m:e>
                                <m:r>
                                  <a:rPr lang="en-US" i="1">
                                    <a:latin typeface="Cambria Math" panose="02040503050406030204" pitchFamily="18" charset="0"/>
                                  </a:rPr>
                                  <m:t>0.90421592</m:t>
                                </m:r>
                              </m:e>
                            </m:mr>
                            <m:mr>
                              <m:e>
                                <m:r>
                                  <a:rPr lang="en-US" b="0" i="1" smtClean="0">
                                    <a:latin typeface="Cambria Math" panose="02040503050406030204" pitchFamily="18" charset="0"/>
                                  </a:rPr>
                                  <m:t>0</m:t>
                                </m:r>
                              </m:e>
                            </m:mr>
                            <m:mr>
                              <m:e>
                                <m:r>
                                  <a:rPr lang="en-US" b="0" i="1" smtClean="0">
                                    <a:latin typeface="Cambria Math" panose="02040503050406030204" pitchFamily="18" charset="0"/>
                                  </a:rPr>
                                  <m:t>0</m:t>
                                </m:r>
                              </m:e>
                            </m:mr>
                          </m:m>
                        </m:e>
                      </m:d>
                    </m:oMath>
                  </m:oMathPara>
                </a14:m>
                <a:endParaRPr lang="en-US" dirty="0"/>
              </a:p>
            </p:txBody>
          </p:sp>
        </mc:Choice>
        <mc:Fallback xmlns="">
          <p:sp>
            <p:nvSpPr>
              <p:cNvPr id="33" name="TextBox 32">
                <a:extLst>
                  <a:ext uri="{FF2B5EF4-FFF2-40B4-BE49-F238E27FC236}">
                    <a16:creationId xmlns:a16="http://schemas.microsoft.com/office/drawing/2014/main" id="{D55EBC44-EF4E-6BDA-A778-4931B14E7AEA}"/>
                  </a:ext>
                </a:extLst>
              </p:cNvPr>
              <p:cNvSpPr txBox="1">
                <a:spLocks noRot="1" noChangeAspect="1" noMove="1" noResize="1" noEditPoints="1" noAdjustHandles="1" noChangeArrowheads="1" noChangeShapeType="1" noTextEdit="1"/>
              </p:cNvSpPr>
              <p:nvPr/>
            </p:nvSpPr>
            <p:spPr>
              <a:xfrm>
                <a:off x="2365333" y="4310560"/>
                <a:ext cx="2232791" cy="1020472"/>
              </a:xfrm>
              <a:prstGeom prst="rect">
                <a:avLst/>
              </a:prstGeom>
              <a:blipFill>
                <a:blip r:embed="rId4"/>
                <a:stretch>
                  <a:fillRect/>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8B11B952-6077-DBBE-57EB-41265C1CAD2B}"/>
              </a:ext>
            </a:extLst>
          </p:cNvPr>
          <p:cNvSpPr txBox="1"/>
          <p:nvPr/>
        </p:nvSpPr>
        <p:spPr>
          <a:xfrm>
            <a:off x="298939" y="4703940"/>
            <a:ext cx="264601"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t> </a:t>
            </a:r>
          </a:p>
        </p:txBody>
      </p:sp>
      <p:sp>
        <p:nvSpPr>
          <p:cNvPr id="37" name="Arrow: Right 36">
            <a:extLst>
              <a:ext uri="{FF2B5EF4-FFF2-40B4-BE49-F238E27FC236}">
                <a16:creationId xmlns:a16="http://schemas.microsoft.com/office/drawing/2014/main" id="{7A3A7AD3-C680-0658-FB8B-F75A3A87AE9E}"/>
              </a:ext>
            </a:extLst>
          </p:cNvPr>
          <p:cNvSpPr/>
          <p:nvPr/>
        </p:nvSpPr>
        <p:spPr>
          <a:xfrm>
            <a:off x="1837592" y="4763674"/>
            <a:ext cx="342900" cy="114245"/>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31C4834C-DCC3-477A-060B-ABFE62E49F7F}"/>
              </a:ext>
            </a:extLst>
          </p:cNvPr>
          <p:cNvSpPr txBox="1"/>
          <p:nvPr/>
        </p:nvSpPr>
        <p:spPr>
          <a:xfrm>
            <a:off x="6392006" y="4703940"/>
            <a:ext cx="536331"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t> </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C7E4B91-4B3D-93EE-8520-546B402BA448}"/>
                  </a:ext>
                </a:extLst>
              </p:cNvPr>
              <p:cNvSpPr txBox="1"/>
              <p:nvPr/>
            </p:nvSpPr>
            <p:spPr>
              <a:xfrm>
                <a:off x="6928337" y="4321571"/>
                <a:ext cx="1094659"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baseline="-25000" smtClean="0">
                          <a:latin typeface="Cambria Math" panose="02040503050406030204" pitchFamily="18" charset="0"/>
                        </a:rPr>
                        <m:t>𝑅𝐶𝑃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oMath>
                  </m:oMathPara>
                </a14:m>
                <a:endParaRPr lang="en-US" dirty="0"/>
              </a:p>
            </p:txBody>
          </p:sp>
        </mc:Choice>
        <mc:Fallback xmlns="">
          <p:sp>
            <p:nvSpPr>
              <p:cNvPr id="41" name="TextBox 40">
                <a:extLst>
                  <a:ext uri="{FF2B5EF4-FFF2-40B4-BE49-F238E27FC236}">
                    <a16:creationId xmlns:a16="http://schemas.microsoft.com/office/drawing/2014/main" id="{5C7E4B91-4B3D-93EE-8520-546B402BA448}"/>
                  </a:ext>
                </a:extLst>
              </p:cNvPr>
              <p:cNvSpPr txBox="1">
                <a:spLocks noRot="1" noChangeAspect="1" noMove="1" noResize="1" noEditPoints="1" noAdjustHandles="1" noChangeArrowheads="1" noChangeShapeType="1" noTextEdit="1"/>
              </p:cNvSpPr>
              <p:nvPr/>
            </p:nvSpPr>
            <p:spPr>
              <a:xfrm>
                <a:off x="6928337" y="4321571"/>
                <a:ext cx="1094659" cy="102047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F7B9B6-AD00-9F5D-73F4-A60758AA592F}"/>
                  </a:ext>
                </a:extLst>
              </p:cNvPr>
              <p:cNvSpPr txBox="1"/>
              <p:nvPr/>
            </p:nvSpPr>
            <p:spPr>
              <a:xfrm>
                <a:off x="9056076" y="4242117"/>
                <a:ext cx="2385075"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baseline="-25000" smtClean="0">
                          <a:latin typeface="Cambria Math" panose="02040503050406030204" pitchFamily="18" charset="0"/>
                        </a:rPr>
                        <m:t>𝐿𝐶𝑃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i="1">
                                    <a:latin typeface="Cambria Math" panose="02040503050406030204" pitchFamily="18" charset="0"/>
                                  </a:rPr>
                                  <m:t>0</m:t>
                                </m:r>
                                <m:r>
                                  <a:rPr lang="en-US" i="1">
                                    <a:latin typeface="Cambria Math" panose="02040503050406030204" pitchFamily="18" charset="0"/>
                                  </a:rPr>
                                  <m:t>.90421592</m:t>
                                </m:r>
                              </m:e>
                            </m:mr>
                            <m:mr>
                              <m:e>
                                <m:r>
                                  <a:rPr lang="en-US" i="1">
                                    <a:latin typeface="Cambria Math" panose="02040503050406030204" pitchFamily="18" charset="0"/>
                                  </a:rPr>
                                  <m:t>0</m:t>
                                </m:r>
                              </m:e>
                            </m:mr>
                            <m:mr>
                              <m:e>
                                <m:r>
                                  <a:rPr lang="en-US" b="0" i="1" smtClean="0">
                                    <a:latin typeface="Cambria Math" panose="02040503050406030204" pitchFamily="18" charset="0"/>
                                  </a:rPr>
                                  <m:t>0</m:t>
                                </m:r>
                              </m:e>
                            </m:mr>
                            <m:mr>
                              <m:e>
                                <m:r>
                                  <a:rPr lang="en-US" i="1">
                                    <a:latin typeface="Cambria Math" panose="02040503050406030204" pitchFamily="18" charset="0"/>
                                  </a:rPr>
                                  <m:t>−0.90560962</m:t>
                                </m:r>
                              </m:e>
                            </m:mr>
                          </m:m>
                        </m:e>
                      </m:d>
                    </m:oMath>
                  </m:oMathPara>
                </a14:m>
                <a:endParaRPr lang="en-US" dirty="0"/>
              </a:p>
            </p:txBody>
          </p:sp>
        </mc:Choice>
        <mc:Fallback xmlns="">
          <p:sp>
            <p:nvSpPr>
              <p:cNvPr id="42" name="TextBox 41">
                <a:extLst>
                  <a:ext uri="{FF2B5EF4-FFF2-40B4-BE49-F238E27FC236}">
                    <a16:creationId xmlns:a16="http://schemas.microsoft.com/office/drawing/2014/main" id="{1AF7B9B6-AD00-9F5D-73F4-A60758AA592F}"/>
                  </a:ext>
                </a:extLst>
              </p:cNvPr>
              <p:cNvSpPr txBox="1">
                <a:spLocks noRot="1" noChangeAspect="1" noMove="1" noResize="1" noEditPoints="1" noAdjustHandles="1" noChangeArrowheads="1" noChangeShapeType="1" noTextEdit="1"/>
              </p:cNvSpPr>
              <p:nvPr/>
            </p:nvSpPr>
            <p:spPr>
              <a:xfrm>
                <a:off x="9056076" y="4242117"/>
                <a:ext cx="2385075" cy="1020472"/>
              </a:xfrm>
              <a:prstGeom prst="rect">
                <a:avLst/>
              </a:prstGeom>
              <a:blipFill>
                <a:blip r:embed="rId6"/>
                <a:stretch>
                  <a:fillRect/>
                </a:stretch>
              </a:blipFill>
            </p:spPr>
            <p:txBody>
              <a:bodyPr/>
              <a:lstStyle/>
              <a:p>
                <a:r>
                  <a:rPr lang="en-US">
                    <a:noFill/>
                  </a:rPr>
                  <a:t> </a:t>
                </a:r>
              </a:p>
            </p:txBody>
          </p:sp>
        </mc:Fallback>
      </mc:AlternateContent>
      <p:sp>
        <p:nvSpPr>
          <p:cNvPr id="43" name="Arrow: Right 42">
            <a:extLst>
              <a:ext uri="{FF2B5EF4-FFF2-40B4-BE49-F238E27FC236}">
                <a16:creationId xmlns:a16="http://schemas.microsoft.com/office/drawing/2014/main" id="{25077856-1374-00D9-20BB-EFF3F8F53326}"/>
              </a:ext>
            </a:extLst>
          </p:cNvPr>
          <p:cNvSpPr/>
          <p:nvPr/>
        </p:nvSpPr>
        <p:spPr>
          <a:xfrm>
            <a:off x="8379319" y="4752353"/>
            <a:ext cx="342900" cy="114245"/>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77C35FC3-0576-71A2-5ADD-90AA00009814}"/>
              </a:ext>
            </a:extLst>
          </p:cNvPr>
          <p:cNvCxnSpPr/>
          <p:nvPr/>
        </p:nvCxnSpPr>
        <p:spPr>
          <a:xfrm>
            <a:off x="888024" y="5908431"/>
            <a:ext cx="75613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D5FBB828-A01A-C0FA-A494-5CA24B69D146}"/>
              </a:ext>
            </a:extLst>
          </p:cNvPr>
          <p:cNvCxnSpPr/>
          <p:nvPr/>
        </p:nvCxnSpPr>
        <p:spPr>
          <a:xfrm>
            <a:off x="3534508" y="5908431"/>
            <a:ext cx="87943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C37EDF0C-E308-3AD1-B73C-E1A590022CB7}"/>
              </a:ext>
            </a:extLst>
          </p:cNvPr>
          <p:cNvSpPr/>
          <p:nvPr/>
        </p:nvSpPr>
        <p:spPr>
          <a:xfrm>
            <a:off x="7165731" y="5627077"/>
            <a:ext cx="756138" cy="75613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F4E989CC-7EA7-34F2-CA15-2E8D2D1A05F0}"/>
              </a:ext>
            </a:extLst>
          </p:cNvPr>
          <p:cNvCxnSpPr>
            <a:stCxn id="7" idx="0"/>
          </p:cNvCxnSpPr>
          <p:nvPr/>
        </p:nvCxnSpPr>
        <p:spPr>
          <a:xfrm flipV="1">
            <a:off x="7543800" y="5547946"/>
            <a:ext cx="105508" cy="79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BA103E7-AFC2-B969-F2DD-1042C6145D88}"/>
              </a:ext>
            </a:extLst>
          </p:cNvPr>
          <p:cNvCxnSpPr>
            <a:stCxn id="7" idx="0"/>
          </p:cNvCxnSpPr>
          <p:nvPr/>
        </p:nvCxnSpPr>
        <p:spPr>
          <a:xfrm>
            <a:off x="7543800" y="5627077"/>
            <a:ext cx="105508" cy="1318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E9E17CC-35F0-CDC1-AB5B-6B95DCAEC2E0}"/>
              </a:ext>
            </a:extLst>
          </p:cNvPr>
          <p:cNvCxnSpPr>
            <a:stCxn id="7" idx="4"/>
          </p:cNvCxnSpPr>
          <p:nvPr/>
        </p:nvCxnSpPr>
        <p:spPr>
          <a:xfrm flipH="1" flipV="1">
            <a:off x="7447085" y="6260123"/>
            <a:ext cx="96715" cy="1230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D4D5990-C08C-4EC2-077C-3884CA75548B}"/>
              </a:ext>
            </a:extLst>
          </p:cNvPr>
          <p:cNvCxnSpPr>
            <a:stCxn id="7" idx="4"/>
          </p:cNvCxnSpPr>
          <p:nvPr/>
        </p:nvCxnSpPr>
        <p:spPr>
          <a:xfrm flipH="1">
            <a:off x="7447085" y="6383215"/>
            <a:ext cx="96715" cy="149470"/>
          </a:xfrm>
          <a:prstGeom prst="line">
            <a:avLst/>
          </a:prstGeom>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6415C6FF-8F8C-F9E5-8056-CC34D9218307}"/>
              </a:ext>
            </a:extLst>
          </p:cNvPr>
          <p:cNvSpPr/>
          <p:nvPr/>
        </p:nvSpPr>
        <p:spPr>
          <a:xfrm>
            <a:off x="10075985" y="5627077"/>
            <a:ext cx="756138" cy="75613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43D7BC8C-102B-D0E8-F310-283CA1BD6076}"/>
              </a:ext>
            </a:extLst>
          </p:cNvPr>
          <p:cNvCxnSpPr>
            <a:stCxn id="21" idx="0"/>
          </p:cNvCxnSpPr>
          <p:nvPr/>
        </p:nvCxnSpPr>
        <p:spPr>
          <a:xfrm flipH="1">
            <a:off x="10366131" y="5627077"/>
            <a:ext cx="87923" cy="1318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36FA137-993E-F332-1F07-C88530173511}"/>
              </a:ext>
            </a:extLst>
          </p:cNvPr>
          <p:cNvCxnSpPr>
            <a:endCxn id="21" idx="0"/>
          </p:cNvCxnSpPr>
          <p:nvPr/>
        </p:nvCxnSpPr>
        <p:spPr>
          <a:xfrm>
            <a:off x="10366131" y="5547946"/>
            <a:ext cx="87923" cy="79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0E57B13-D459-CB94-B79A-DB6AD6489929}"/>
              </a:ext>
            </a:extLst>
          </p:cNvPr>
          <p:cNvCxnSpPr>
            <a:stCxn id="21" idx="4"/>
          </p:cNvCxnSpPr>
          <p:nvPr/>
        </p:nvCxnSpPr>
        <p:spPr>
          <a:xfrm flipV="1">
            <a:off x="10454054" y="6260123"/>
            <a:ext cx="96715" cy="1230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411BB70-3C8A-DAAD-8E65-73B468419390}"/>
              </a:ext>
            </a:extLst>
          </p:cNvPr>
          <p:cNvCxnSpPr>
            <a:stCxn id="21" idx="4"/>
          </p:cNvCxnSpPr>
          <p:nvPr/>
        </p:nvCxnSpPr>
        <p:spPr>
          <a:xfrm>
            <a:off x="10454054" y="6383215"/>
            <a:ext cx="96715" cy="149470"/>
          </a:xfrm>
          <a:prstGeom prst="line">
            <a:avLst/>
          </a:prstGeom>
        </p:spPr>
        <p:style>
          <a:lnRef idx="1">
            <a:schemeClr val="accent1"/>
          </a:lnRef>
          <a:fillRef idx="0">
            <a:schemeClr val="accent1"/>
          </a:fillRef>
          <a:effectRef idx="0">
            <a:schemeClr val="accent1"/>
          </a:effectRef>
          <a:fontRef idx="minor">
            <a:schemeClr val="tx1"/>
          </a:fontRef>
        </p:style>
      </p:cxnSp>
      <p:sp>
        <p:nvSpPr>
          <p:cNvPr id="39" name="Slide Number Placeholder 38">
            <a:extLst>
              <a:ext uri="{FF2B5EF4-FFF2-40B4-BE49-F238E27FC236}">
                <a16:creationId xmlns:a16="http://schemas.microsoft.com/office/drawing/2014/main" id="{5C9FA059-EE3F-BB0E-2618-C7E01642EC30}"/>
              </a:ext>
            </a:extLst>
          </p:cNvPr>
          <p:cNvSpPr>
            <a:spLocks noGrp="1"/>
          </p:cNvSpPr>
          <p:nvPr>
            <p:ph type="sldNum" sz="quarter" idx="12"/>
          </p:nvPr>
        </p:nvSpPr>
        <p:spPr/>
        <p:txBody>
          <a:bodyPr/>
          <a:lstStyle/>
          <a:p>
            <a:fld id="{3A98EE3D-8CD1-4C3F-BD1C-C98C9596463C}" type="slidenum">
              <a:rPr lang="en-US" smtClean="0"/>
              <a:t>13</a:t>
            </a:fld>
            <a:endParaRPr lang="en-US" dirty="0"/>
          </a:p>
        </p:txBody>
      </p:sp>
    </p:spTree>
    <p:extLst>
      <p:ext uri="{BB962C8B-B14F-4D97-AF65-F5344CB8AC3E}">
        <p14:creationId xmlns:p14="http://schemas.microsoft.com/office/powerpoint/2010/main" val="2369396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549E8B6-D6A4-AC32-E5B7-A3145D1AE502}"/>
              </a:ext>
            </a:extLst>
          </p:cNvPr>
          <p:cNvSpPr txBox="1"/>
          <p:nvPr/>
        </p:nvSpPr>
        <p:spPr>
          <a:xfrm>
            <a:off x="219808" y="281317"/>
            <a:ext cx="9223131"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Calculation of the Mueller matrix of the Calcite and output stokes vector </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3968FBD-FA2D-6836-235A-0F4706D187CA}"/>
                  </a:ext>
                </a:extLst>
              </p:cNvPr>
              <p:cNvSpPr txBox="1"/>
              <p:nvPr/>
            </p:nvSpPr>
            <p:spPr>
              <a:xfrm>
                <a:off x="650832" y="2782779"/>
                <a:ext cx="6757234"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M</m:t>
                      </m:r>
                      <m:r>
                        <m:rPr>
                          <m:sty m:val="p"/>
                        </m:rPr>
                        <a:rPr lang="en-US" b="0" i="0" baseline="-25000" smtClean="0">
                          <a:latin typeface="Cambria Math" panose="02040503050406030204" pitchFamily="18" charset="0"/>
                        </a:rPr>
                        <m:t>HWP</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m:rPr>
                                    <m:brk m:alnAt="7"/>
                                  </m:rPr>
                                  <a:rPr lang="en-US" i="1">
                                    <a:latin typeface="Cambria Math" panose="02040503050406030204" pitchFamily="18" charset="0"/>
                                  </a:rPr>
                                  <m:t>0</m:t>
                                </m:r>
                                <m:r>
                                  <a:rPr lang="en-US" i="1">
                                    <a:latin typeface="Cambria Math" panose="02040503050406030204" pitchFamily="18" charset="0"/>
                                  </a:rPr>
                                  <m:t>.84985378</m:t>
                                </m:r>
                              </m:e>
                              <m:e>
                                <m:r>
                                  <a:rPr lang="en-US" i="1">
                                    <a:latin typeface="Cambria Math" panose="02040503050406030204" pitchFamily="18" charset="0"/>
                                  </a:rPr>
                                  <m:t>−0.01720098</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i="1">
                                    <a:latin typeface="Cambria Math" panose="02040503050406030204" pitchFamily="18" charset="0"/>
                                  </a:rPr>
                                  <m:t>−0.01720098</m:t>
                                </m:r>
                              </m:e>
                              <m:e>
                                <m:r>
                                  <a:rPr lang="en-US" i="1">
                                    <a:latin typeface="Cambria Math" panose="02040503050406030204" pitchFamily="18" charset="0"/>
                                  </a:rPr>
                                  <m:t>0.84985378</m:t>
                                </m:r>
                              </m:e>
                              <m:e>
                                <m:r>
                                  <a:rPr lang="en-US" b="0" i="1" smtClean="0">
                                    <a:latin typeface="Cambria Math" panose="02040503050406030204" pitchFamily="18" charset="0"/>
                                  </a:rPr>
                                  <m:t> 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i="1">
                                    <a:latin typeface="Cambria Math" panose="02040503050406030204" pitchFamily="18" charset="0"/>
                                  </a:rPr>
                                  <m:t>−0.8491283</m:t>
                                </m:r>
                              </m:e>
                              <m:e>
                                <m:r>
                                  <a:rPr lang="en-US" i="1">
                                    <a:latin typeface="Cambria Math" panose="02040503050406030204" pitchFamily="18" charset="0"/>
                                  </a:rPr>
                                  <m:t>0.01293133</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i="1">
                                    <a:latin typeface="Cambria Math" panose="02040503050406030204" pitchFamily="18" charset="0"/>
                                  </a:rPr>
                                  <m:t>−0.01293133</m:t>
                                </m:r>
                              </m:e>
                              <m:e>
                                <m:r>
                                  <a:rPr lang="en-US" i="1">
                                    <a:latin typeface="Cambria Math" panose="02040503050406030204" pitchFamily="18" charset="0"/>
                                  </a:rPr>
                                  <m:t>−0.8491283</m:t>
                                </m:r>
                              </m:e>
                            </m:mr>
                          </m:m>
                        </m:e>
                      </m:d>
                    </m:oMath>
                  </m:oMathPara>
                </a14:m>
                <a:endParaRPr lang="en-US" dirty="0"/>
              </a:p>
            </p:txBody>
          </p:sp>
        </mc:Choice>
        <mc:Fallback xmlns="">
          <p:sp>
            <p:nvSpPr>
              <p:cNvPr id="13" name="TextBox 12">
                <a:extLst>
                  <a:ext uri="{FF2B5EF4-FFF2-40B4-BE49-F238E27FC236}">
                    <a16:creationId xmlns:a16="http://schemas.microsoft.com/office/drawing/2014/main" id="{63968FBD-FA2D-6836-235A-0F4706D187CA}"/>
                  </a:ext>
                </a:extLst>
              </p:cNvPr>
              <p:cNvSpPr txBox="1">
                <a:spLocks noRot="1" noChangeAspect="1" noMove="1" noResize="1" noEditPoints="1" noAdjustHandles="1" noChangeArrowheads="1" noChangeShapeType="1" noTextEdit="1"/>
              </p:cNvSpPr>
              <p:nvPr/>
            </p:nvSpPr>
            <p:spPr>
              <a:xfrm>
                <a:off x="650832" y="2782779"/>
                <a:ext cx="6757234" cy="1020472"/>
              </a:xfrm>
              <a:prstGeom prst="rect">
                <a:avLst/>
              </a:prstGeom>
              <a:blipFill>
                <a:blip r:embed="rId2"/>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9BDAABBB-54A9-3350-7C24-FAC6BAD56457}"/>
              </a:ext>
            </a:extLst>
          </p:cNvPr>
          <p:cNvSpPr txBox="1"/>
          <p:nvPr/>
        </p:nvSpPr>
        <p:spPr>
          <a:xfrm>
            <a:off x="563540" y="1372012"/>
            <a:ext cx="3587263" cy="923330"/>
          </a:xfrm>
          <a:prstGeom prst="rect">
            <a:avLst/>
          </a:prstGeom>
          <a:noFill/>
        </p:spPr>
        <p:txBody>
          <a:bodyPr wrap="square" rtlCol="0">
            <a:spAutoFit/>
          </a:bodyPr>
          <a:lstStyle/>
          <a:p>
            <a:pPr marL="285750" indent="-285750">
              <a:buFont typeface="Arial" panose="020B0604020202020204" pitchFamily="34" charset="0"/>
              <a:buChar char="•"/>
            </a:pPr>
            <a:r>
              <a:rPr lang="en-US" dirty="0"/>
              <a:t>n</a:t>
            </a:r>
            <a:r>
              <a:rPr lang="en-US" baseline="-25000" dirty="0"/>
              <a:t>o</a:t>
            </a:r>
            <a:r>
              <a:rPr lang="en-US" dirty="0"/>
              <a:t> = 1.658; </a:t>
            </a:r>
          </a:p>
          <a:p>
            <a:pPr marL="285750" indent="-285750">
              <a:buFont typeface="Arial" panose="020B0604020202020204" pitchFamily="34" charset="0"/>
              <a:buChar char="•"/>
            </a:pPr>
            <a:r>
              <a:rPr lang="en-US" dirty="0"/>
              <a:t>n</a:t>
            </a:r>
            <a:r>
              <a:rPr lang="en-US" baseline="-25000" dirty="0"/>
              <a:t>e</a:t>
            </a:r>
            <a:r>
              <a:rPr lang="en-US" dirty="0"/>
              <a:t> = 1.486; </a:t>
            </a:r>
          </a:p>
          <a:p>
            <a:pPr marL="285750" indent="-285750">
              <a:buFont typeface="Arial" panose="020B0604020202020204" pitchFamily="34" charset="0"/>
              <a:buChar char="•"/>
            </a:pPr>
            <a:r>
              <a:rPr lang="en-US" dirty="0"/>
              <a:t>thickness(t) = 1715.116nm</a:t>
            </a:r>
          </a:p>
        </p:txBody>
      </p:sp>
      <p:sp>
        <p:nvSpPr>
          <p:cNvPr id="17" name="TextBox 16">
            <a:extLst>
              <a:ext uri="{FF2B5EF4-FFF2-40B4-BE49-F238E27FC236}">
                <a16:creationId xmlns:a16="http://schemas.microsoft.com/office/drawing/2014/main" id="{1DD108CD-1265-0E34-9CF6-49D34C114C1F}"/>
              </a:ext>
            </a:extLst>
          </p:cNvPr>
          <p:cNvSpPr txBox="1"/>
          <p:nvPr/>
        </p:nvSpPr>
        <p:spPr>
          <a:xfrm>
            <a:off x="219808" y="782459"/>
            <a:ext cx="6242538" cy="369332"/>
          </a:xfrm>
          <a:prstGeom prst="rect">
            <a:avLst/>
          </a:prstGeom>
          <a:noFill/>
        </p:spPr>
        <p:txBody>
          <a:bodyPr wrap="square" rtlCol="0">
            <a:spAutoFit/>
          </a:bodyPr>
          <a:lstStyle/>
          <a:p>
            <a:pPr marL="285750" indent="-285750">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Calcite</a:t>
            </a:r>
            <a:r>
              <a:rPr lang="en-US" dirty="0">
                <a:latin typeface="Times New Roman" panose="02020603050405020304" pitchFamily="18" charset="0"/>
                <a:cs typeface="Times New Roman" panose="02020603050405020304" pitchFamily="18" charset="0"/>
              </a:rPr>
              <a:t> as a </a:t>
            </a:r>
            <a:r>
              <a:rPr lang="en-US" b="1" dirty="0">
                <a:latin typeface="Times New Roman" panose="02020603050405020304" pitchFamily="18" charset="0"/>
                <a:cs typeface="Times New Roman" panose="02020603050405020304" pitchFamily="18" charset="0"/>
              </a:rPr>
              <a:t>Half wave plate </a:t>
            </a:r>
            <a:r>
              <a:rPr lang="en-US" dirty="0">
                <a:latin typeface="Times New Roman" panose="02020603050405020304" pitchFamily="18" charset="0"/>
                <a:cs typeface="Times New Roman" panose="02020603050405020304" pitchFamily="18" charset="0"/>
              </a:rPr>
              <a:t>for wavelength(</a:t>
            </a:r>
            <a:r>
              <a:rPr lang="el-GR" dirty="0">
                <a:latin typeface="Times New Roman" panose="02020603050405020304" pitchFamily="18" charset="0"/>
                <a:cs typeface="Times New Roman" panose="02020603050405020304" pitchFamily="18" charset="0"/>
              </a:rPr>
              <a:t>λ</a:t>
            </a:r>
            <a:r>
              <a:rPr lang="en-US" dirty="0">
                <a:latin typeface="Times New Roman" panose="02020603050405020304" pitchFamily="18" charset="0"/>
                <a:cs typeface="Times New Roman" panose="02020603050405020304" pitchFamily="18" charset="0"/>
              </a:rPr>
              <a:t>)=590nm</a:t>
            </a:r>
          </a:p>
        </p:txBody>
      </p:sp>
      <p:sp>
        <p:nvSpPr>
          <p:cNvPr id="18" name="Rectangle 17">
            <a:extLst>
              <a:ext uri="{FF2B5EF4-FFF2-40B4-BE49-F238E27FC236}">
                <a16:creationId xmlns:a16="http://schemas.microsoft.com/office/drawing/2014/main" id="{E084BE33-05AB-2348-3EB0-D328603E6EE6}"/>
              </a:ext>
            </a:extLst>
          </p:cNvPr>
          <p:cNvSpPr/>
          <p:nvPr/>
        </p:nvSpPr>
        <p:spPr>
          <a:xfrm>
            <a:off x="9056076" y="1266120"/>
            <a:ext cx="316523" cy="13276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74DFFC7B-276C-5A02-4D16-D0A49452DB4E}"/>
              </a:ext>
            </a:extLst>
          </p:cNvPr>
          <p:cNvCxnSpPr>
            <a:stCxn id="18" idx="0"/>
          </p:cNvCxnSpPr>
          <p:nvPr/>
        </p:nvCxnSpPr>
        <p:spPr>
          <a:xfrm flipH="1" flipV="1">
            <a:off x="9214337" y="879231"/>
            <a:ext cx="1" cy="3868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F766539A-1359-470E-9CB5-4387CB99536E}"/>
              </a:ext>
            </a:extLst>
          </p:cNvPr>
          <p:cNvCxnSpPr>
            <a:stCxn id="18" idx="2"/>
          </p:cNvCxnSpPr>
          <p:nvPr/>
        </p:nvCxnSpPr>
        <p:spPr>
          <a:xfrm flipH="1">
            <a:off x="9214337" y="2593758"/>
            <a:ext cx="1" cy="3780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37AFC497-F898-0BD7-7386-1B09F77CA6C5}"/>
              </a:ext>
            </a:extLst>
          </p:cNvPr>
          <p:cNvCxnSpPr>
            <a:stCxn id="18" idx="3"/>
          </p:cNvCxnSpPr>
          <p:nvPr/>
        </p:nvCxnSpPr>
        <p:spPr>
          <a:xfrm>
            <a:off x="9372599" y="1929939"/>
            <a:ext cx="9056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C59134E7-C169-900C-4196-18FEDA1C443A}"/>
              </a:ext>
            </a:extLst>
          </p:cNvPr>
          <p:cNvCxnSpPr>
            <a:endCxn id="18" idx="1"/>
          </p:cNvCxnSpPr>
          <p:nvPr/>
        </p:nvCxnSpPr>
        <p:spPr>
          <a:xfrm>
            <a:off x="8238392" y="1929939"/>
            <a:ext cx="8176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21E0D592-B932-E663-D72A-20735AF51EAB}"/>
              </a:ext>
            </a:extLst>
          </p:cNvPr>
          <p:cNvSpPr txBox="1"/>
          <p:nvPr/>
        </p:nvSpPr>
        <p:spPr>
          <a:xfrm>
            <a:off x="8423031" y="1617785"/>
            <a:ext cx="316523" cy="369332"/>
          </a:xfrm>
          <a:prstGeom prst="rect">
            <a:avLst/>
          </a:prstGeom>
          <a:noFill/>
        </p:spPr>
        <p:txBody>
          <a:bodyPr wrap="square" rtlCol="0">
            <a:spAutoFit/>
          </a:bodyPr>
          <a:lstStyle/>
          <a:p>
            <a:r>
              <a:rPr lang="en-US" dirty="0"/>
              <a:t>S</a:t>
            </a:r>
          </a:p>
        </p:txBody>
      </p:sp>
      <p:sp>
        <p:nvSpPr>
          <p:cNvPr id="31" name="TextBox 30">
            <a:extLst>
              <a:ext uri="{FF2B5EF4-FFF2-40B4-BE49-F238E27FC236}">
                <a16:creationId xmlns:a16="http://schemas.microsoft.com/office/drawing/2014/main" id="{50EFFF2B-AF89-5B56-DF26-A9584DB3DE7D}"/>
              </a:ext>
            </a:extLst>
          </p:cNvPr>
          <p:cNvSpPr txBox="1"/>
          <p:nvPr/>
        </p:nvSpPr>
        <p:spPr>
          <a:xfrm>
            <a:off x="9689121" y="1591380"/>
            <a:ext cx="553916" cy="369332"/>
          </a:xfrm>
          <a:prstGeom prst="rect">
            <a:avLst/>
          </a:prstGeom>
          <a:noFill/>
        </p:spPr>
        <p:txBody>
          <a:bodyPr wrap="square" rtlCol="0">
            <a:spAutoFit/>
          </a:bodyPr>
          <a:lstStyle/>
          <a:p>
            <a:r>
              <a:rPr lang="en-US" dirty="0"/>
              <a:t>S’</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D6D0EED-ADD8-4107-8E48-F37AFA6C8099}"/>
                  </a:ext>
                </a:extLst>
              </p:cNvPr>
              <p:cNvSpPr txBox="1"/>
              <p:nvPr/>
            </p:nvSpPr>
            <p:spPr>
              <a:xfrm>
                <a:off x="650832" y="4321571"/>
                <a:ext cx="1099468"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baseline="-25000" smtClean="0">
                          <a:latin typeface="Cambria Math" panose="02040503050406030204" pitchFamily="18" charset="0"/>
                        </a:rPr>
                        <m:t>𝐿𝐻𝑃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rPr>
                                  <m:t>0</m:t>
                                </m:r>
                              </m:e>
                            </m:mr>
                          </m:m>
                        </m:e>
                      </m:d>
                    </m:oMath>
                  </m:oMathPara>
                </a14:m>
                <a:endParaRPr lang="en-US" dirty="0"/>
              </a:p>
            </p:txBody>
          </p:sp>
        </mc:Choice>
        <mc:Fallback xmlns="">
          <p:sp>
            <p:nvSpPr>
              <p:cNvPr id="32" name="TextBox 31">
                <a:extLst>
                  <a:ext uri="{FF2B5EF4-FFF2-40B4-BE49-F238E27FC236}">
                    <a16:creationId xmlns:a16="http://schemas.microsoft.com/office/drawing/2014/main" id="{2D6D0EED-ADD8-4107-8E48-F37AFA6C8099}"/>
                  </a:ext>
                </a:extLst>
              </p:cNvPr>
              <p:cNvSpPr txBox="1">
                <a:spLocks noRot="1" noChangeAspect="1" noMove="1" noResize="1" noEditPoints="1" noAdjustHandles="1" noChangeArrowheads="1" noChangeShapeType="1" noTextEdit="1"/>
              </p:cNvSpPr>
              <p:nvPr/>
            </p:nvSpPr>
            <p:spPr>
              <a:xfrm>
                <a:off x="650832" y="4321571"/>
                <a:ext cx="1099468" cy="102047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55EBC44-EF4E-6BDA-A778-4931B14E7AEA}"/>
                  </a:ext>
                </a:extLst>
              </p:cNvPr>
              <p:cNvSpPr txBox="1"/>
              <p:nvPr/>
            </p:nvSpPr>
            <p:spPr>
              <a:xfrm>
                <a:off x="2493640" y="4321571"/>
                <a:ext cx="2232791"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baseline="-25000" smtClean="0">
                          <a:latin typeface="Cambria Math" panose="02040503050406030204" pitchFamily="18" charset="0"/>
                        </a:rPr>
                        <m:t>𝐿𝐻𝑃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i="1">
                                    <a:latin typeface="Cambria Math" panose="02040503050406030204" pitchFamily="18" charset="0"/>
                                  </a:rPr>
                                  <m:t>0</m:t>
                                </m:r>
                                <m:r>
                                  <a:rPr lang="en-US" i="1">
                                    <a:latin typeface="Cambria Math" panose="02040503050406030204" pitchFamily="18" charset="0"/>
                                  </a:rPr>
                                  <m:t>.88249374</m:t>
                                </m:r>
                              </m:e>
                            </m:mr>
                            <m:mr>
                              <m:e>
                                <m:r>
                                  <a:rPr lang="en-US" i="1">
                                    <a:latin typeface="Cambria Math" panose="02040503050406030204" pitchFamily="18" charset="0"/>
                                  </a:rPr>
                                  <m:t>0.88249374</m:t>
                                </m:r>
                              </m:e>
                            </m:mr>
                            <m:mr>
                              <m:e>
                                <m:r>
                                  <a:rPr lang="en-US" b="0" i="1" smtClean="0">
                                    <a:latin typeface="Cambria Math" panose="02040503050406030204" pitchFamily="18" charset="0"/>
                                  </a:rPr>
                                  <m:t>0</m:t>
                                </m:r>
                              </m:e>
                            </m:mr>
                            <m:mr>
                              <m:e>
                                <m:r>
                                  <a:rPr lang="en-US" b="0" i="1" smtClean="0">
                                    <a:latin typeface="Cambria Math" panose="02040503050406030204" pitchFamily="18" charset="0"/>
                                  </a:rPr>
                                  <m:t>0</m:t>
                                </m:r>
                              </m:e>
                            </m:mr>
                          </m:m>
                        </m:e>
                      </m:d>
                    </m:oMath>
                  </m:oMathPara>
                </a14:m>
                <a:endParaRPr lang="en-US" dirty="0"/>
              </a:p>
            </p:txBody>
          </p:sp>
        </mc:Choice>
        <mc:Fallback xmlns="">
          <p:sp>
            <p:nvSpPr>
              <p:cNvPr id="33" name="TextBox 32">
                <a:extLst>
                  <a:ext uri="{FF2B5EF4-FFF2-40B4-BE49-F238E27FC236}">
                    <a16:creationId xmlns:a16="http://schemas.microsoft.com/office/drawing/2014/main" id="{D55EBC44-EF4E-6BDA-A778-4931B14E7AEA}"/>
                  </a:ext>
                </a:extLst>
              </p:cNvPr>
              <p:cNvSpPr txBox="1">
                <a:spLocks noRot="1" noChangeAspect="1" noMove="1" noResize="1" noEditPoints="1" noAdjustHandles="1" noChangeArrowheads="1" noChangeShapeType="1" noTextEdit="1"/>
              </p:cNvSpPr>
              <p:nvPr/>
            </p:nvSpPr>
            <p:spPr>
              <a:xfrm>
                <a:off x="2493640" y="4321571"/>
                <a:ext cx="2232791" cy="1020472"/>
              </a:xfrm>
              <a:prstGeom prst="rect">
                <a:avLst/>
              </a:prstGeom>
              <a:blipFill>
                <a:blip r:embed="rId4"/>
                <a:stretch>
                  <a:fillRect/>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8B11B952-6077-DBBE-57EB-41265C1CAD2B}"/>
              </a:ext>
            </a:extLst>
          </p:cNvPr>
          <p:cNvSpPr txBox="1"/>
          <p:nvPr/>
        </p:nvSpPr>
        <p:spPr>
          <a:xfrm>
            <a:off x="298939" y="4703940"/>
            <a:ext cx="264601"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t> </a:t>
            </a:r>
          </a:p>
        </p:txBody>
      </p:sp>
      <p:sp>
        <p:nvSpPr>
          <p:cNvPr id="37" name="Arrow: Right 36">
            <a:extLst>
              <a:ext uri="{FF2B5EF4-FFF2-40B4-BE49-F238E27FC236}">
                <a16:creationId xmlns:a16="http://schemas.microsoft.com/office/drawing/2014/main" id="{7A3A7AD3-C680-0658-FB8B-F75A3A87AE9E}"/>
              </a:ext>
            </a:extLst>
          </p:cNvPr>
          <p:cNvSpPr/>
          <p:nvPr/>
        </p:nvSpPr>
        <p:spPr>
          <a:xfrm>
            <a:off x="1962355" y="4752353"/>
            <a:ext cx="342900" cy="114245"/>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31C4834C-DCC3-477A-060B-ABFE62E49F7F}"/>
              </a:ext>
            </a:extLst>
          </p:cNvPr>
          <p:cNvSpPr txBox="1"/>
          <p:nvPr/>
        </p:nvSpPr>
        <p:spPr>
          <a:xfrm>
            <a:off x="6392006" y="4703940"/>
            <a:ext cx="536331"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t> </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C7E4B91-4B3D-93EE-8520-546B402BA448}"/>
                  </a:ext>
                </a:extLst>
              </p:cNvPr>
              <p:cNvSpPr txBox="1"/>
              <p:nvPr/>
            </p:nvSpPr>
            <p:spPr>
              <a:xfrm>
                <a:off x="6928337" y="4321571"/>
                <a:ext cx="1094659"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baseline="-25000" smtClean="0">
                          <a:latin typeface="Cambria Math" panose="02040503050406030204" pitchFamily="18" charset="0"/>
                        </a:rPr>
                        <m:t>𝑅𝐶𝑃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oMath>
                  </m:oMathPara>
                </a14:m>
                <a:endParaRPr lang="en-US" dirty="0"/>
              </a:p>
            </p:txBody>
          </p:sp>
        </mc:Choice>
        <mc:Fallback xmlns="">
          <p:sp>
            <p:nvSpPr>
              <p:cNvPr id="41" name="TextBox 40">
                <a:extLst>
                  <a:ext uri="{FF2B5EF4-FFF2-40B4-BE49-F238E27FC236}">
                    <a16:creationId xmlns:a16="http://schemas.microsoft.com/office/drawing/2014/main" id="{5C7E4B91-4B3D-93EE-8520-546B402BA448}"/>
                  </a:ext>
                </a:extLst>
              </p:cNvPr>
              <p:cNvSpPr txBox="1">
                <a:spLocks noRot="1" noChangeAspect="1" noMove="1" noResize="1" noEditPoints="1" noAdjustHandles="1" noChangeArrowheads="1" noChangeShapeType="1" noTextEdit="1"/>
              </p:cNvSpPr>
              <p:nvPr/>
            </p:nvSpPr>
            <p:spPr>
              <a:xfrm>
                <a:off x="6928337" y="4321571"/>
                <a:ext cx="1094659" cy="102047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F7B9B6-AD00-9F5D-73F4-A60758AA592F}"/>
                  </a:ext>
                </a:extLst>
              </p:cNvPr>
              <p:cNvSpPr txBox="1"/>
              <p:nvPr/>
            </p:nvSpPr>
            <p:spPr>
              <a:xfrm>
                <a:off x="9056076" y="4242117"/>
                <a:ext cx="2309735"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baseline="-25000" smtClean="0">
                          <a:latin typeface="Cambria Math" panose="02040503050406030204" pitchFamily="18" charset="0"/>
                        </a:rPr>
                        <m:t>𝑅𝐶𝑃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i="1">
                                    <a:latin typeface="Cambria Math" panose="02040503050406030204" pitchFamily="18" charset="0"/>
                                  </a:rPr>
                                  <m:t>0</m:t>
                                </m:r>
                                <m:r>
                                  <a:rPr lang="en-US" i="1">
                                    <a:latin typeface="Cambria Math" panose="02040503050406030204" pitchFamily="18" charset="0"/>
                                  </a:rPr>
                                  <m:t>.84985378</m:t>
                                </m:r>
                              </m:e>
                            </m:mr>
                            <m:mr>
                              <m:e>
                                <m:r>
                                  <a:rPr lang="en-US" i="1">
                                    <a:latin typeface="Cambria Math" panose="02040503050406030204" pitchFamily="18" charset="0"/>
                                  </a:rPr>
                                  <m:t>0.03263996</m:t>
                                </m:r>
                              </m:e>
                            </m:mr>
                            <m:mr>
                              <m:e>
                                <m:r>
                                  <a:rPr lang="en-US" i="1">
                                    <a:latin typeface="Cambria Math" panose="02040503050406030204" pitchFamily="18" charset="0"/>
                                  </a:rPr>
                                  <m:t>0.01293133</m:t>
                                </m:r>
                              </m:e>
                            </m:mr>
                            <m:mr>
                              <m:e>
                                <m:r>
                                  <a:rPr lang="en-US" i="1">
                                    <a:latin typeface="Cambria Math" panose="02040503050406030204" pitchFamily="18" charset="0"/>
                                  </a:rPr>
                                  <m:t>−0.8491283</m:t>
                                </m:r>
                              </m:e>
                            </m:mr>
                          </m:m>
                        </m:e>
                      </m:d>
                    </m:oMath>
                  </m:oMathPara>
                </a14:m>
                <a:endParaRPr lang="en-US" dirty="0"/>
              </a:p>
            </p:txBody>
          </p:sp>
        </mc:Choice>
        <mc:Fallback xmlns="">
          <p:sp>
            <p:nvSpPr>
              <p:cNvPr id="42" name="TextBox 41">
                <a:extLst>
                  <a:ext uri="{FF2B5EF4-FFF2-40B4-BE49-F238E27FC236}">
                    <a16:creationId xmlns:a16="http://schemas.microsoft.com/office/drawing/2014/main" id="{1AF7B9B6-AD00-9F5D-73F4-A60758AA592F}"/>
                  </a:ext>
                </a:extLst>
              </p:cNvPr>
              <p:cNvSpPr txBox="1">
                <a:spLocks noRot="1" noChangeAspect="1" noMove="1" noResize="1" noEditPoints="1" noAdjustHandles="1" noChangeArrowheads="1" noChangeShapeType="1" noTextEdit="1"/>
              </p:cNvSpPr>
              <p:nvPr/>
            </p:nvSpPr>
            <p:spPr>
              <a:xfrm>
                <a:off x="9056076" y="4242117"/>
                <a:ext cx="2309735" cy="1020472"/>
              </a:xfrm>
              <a:prstGeom prst="rect">
                <a:avLst/>
              </a:prstGeom>
              <a:blipFill>
                <a:blip r:embed="rId6"/>
                <a:stretch>
                  <a:fillRect/>
                </a:stretch>
              </a:blipFill>
            </p:spPr>
            <p:txBody>
              <a:bodyPr/>
              <a:lstStyle/>
              <a:p>
                <a:r>
                  <a:rPr lang="en-US">
                    <a:noFill/>
                  </a:rPr>
                  <a:t> </a:t>
                </a:r>
              </a:p>
            </p:txBody>
          </p:sp>
        </mc:Fallback>
      </mc:AlternateContent>
      <p:sp>
        <p:nvSpPr>
          <p:cNvPr id="43" name="Arrow: Right 42">
            <a:extLst>
              <a:ext uri="{FF2B5EF4-FFF2-40B4-BE49-F238E27FC236}">
                <a16:creationId xmlns:a16="http://schemas.microsoft.com/office/drawing/2014/main" id="{25077856-1374-00D9-20BB-EFF3F8F53326}"/>
              </a:ext>
            </a:extLst>
          </p:cNvPr>
          <p:cNvSpPr/>
          <p:nvPr/>
        </p:nvSpPr>
        <p:spPr>
          <a:xfrm>
            <a:off x="8379319" y="4752353"/>
            <a:ext cx="342900" cy="114245"/>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59092436-FF61-F77F-E303-3D78EA6A7F0C}"/>
              </a:ext>
            </a:extLst>
          </p:cNvPr>
          <p:cNvCxnSpPr/>
          <p:nvPr/>
        </p:nvCxnSpPr>
        <p:spPr>
          <a:xfrm>
            <a:off x="764931" y="5706208"/>
            <a:ext cx="70338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206C23D-DADF-D6DF-B43E-8337A297DCF6}"/>
              </a:ext>
            </a:extLst>
          </p:cNvPr>
          <p:cNvCxnSpPr/>
          <p:nvPr/>
        </p:nvCxnSpPr>
        <p:spPr>
          <a:xfrm>
            <a:off x="3457949" y="5706208"/>
            <a:ext cx="91460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BF4F31F4-839C-519A-C0F4-35BA19A64E5C}"/>
              </a:ext>
            </a:extLst>
          </p:cNvPr>
          <p:cNvSpPr/>
          <p:nvPr/>
        </p:nvSpPr>
        <p:spPr>
          <a:xfrm>
            <a:off x="7112977" y="5618285"/>
            <a:ext cx="703384" cy="7209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55B67A1A-81F7-581F-059A-771DAE397D4A}"/>
              </a:ext>
            </a:extLst>
          </p:cNvPr>
          <p:cNvCxnSpPr>
            <a:stCxn id="7" idx="0"/>
          </p:cNvCxnSpPr>
          <p:nvPr/>
        </p:nvCxnSpPr>
        <p:spPr>
          <a:xfrm flipV="1">
            <a:off x="7464669" y="5521569"/>
            <a:ext cx="105508" cy="967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7FF85FF-5E05-A250-8494-DF8C1572BEBA}"/>
              </a:ext>
            </a:extLst>
          </p:cNvPr>
          <p:cNvCxnSpPr>
            <a:stCxn id="7" idx="0"/>
          </p:cNvCxnSpPr>
          <p:nvPr/>
        </p:nvCxnSpPr>
        <p:spPr>
          <a:xfrm>
            <a:off x="7464669" y="5618285"/>
            <a:ext cx="105508" cy="1494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D12FED2-BB85-DDC7-A8E8-A6A1D22F538B}"/>
              </a:ext>
            </a:extLst>
          </p:cNvPr>
          <p:cNvCxnSpPr>
            <a:stCxn id="7" idx="4"/>
          </p:cNvCxnSpPr>
          <p:nvPr/>
        </p:nvCxnSpPr>
        <p:spPr>
          <a:xfrm flipH="1">
            <a:off x="7408066" y="6339250"/>
            <a:ext cx="56603" cy="1318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E62032A-6922-D9FD-4D09-784C8AE43A6E}"/>
              </a:ext>
            </a:extLst>
          </p:cNvPr>
          <p:cNvCxnSpPr>
            <a:endCxn id="7" idx="4"/>
          </p:cNvCxnSpPr>
          <p:nvPr/>
        </p:nvCxnSpPr>
        <p:spPr>
          <a:xfrm>
            <a:off x="7408066" y="6216162"/>
            <a:ext cx="56603" cy="123088"/>
          </a:xfrm>
          <a:prstGeom prst="line">
            <a:avLst/>
          </a:prstGeom>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AC00C6B-BDE8-3B82-9447-7E529DFAD2DC}"/>
              </a:ext>
            </a:extLst>
          </p:cNvPr>
          <p:cNvSpPr/>
          <p:nvPr/>
        </p:nvSpPr>
        <p:spPr>
          <a:xfrm>
            <a:off x="10243037" y="5618285"/>
            <a:ext cx="703384" cy="7209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5A3A3680-45DF-9BBA-D7B3-EC1DB3CA6DBC}"/>
              </a:ext>
            </a:extLst>
          </p:cNvPr>
          <p:cNvCxnSpPr>
            <a:stCxn id="21" idx="0"/>
          </p:cNvCxnSpPr>
          <p:nvPr/>
        </p:nvCxnSpPr>
        <p:spPr>
          <a:xfrm flipV="1">
            <a:off x="10594729" y="5521569"/>
            <a:ext cx="105508" cy="9671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605A19B-509C-030D-DC2B-6269DDAFF160}"/>
              </a:ext>
            </a:extLst>
          </p:cNvPr>
          <p:cNvCxnSpPr>
            <a:cxnSpLocks/>
            <a:stCxn id="21" idx="0"/>
          </p:cNvCxnSpPr>
          <p:nvPr/>
        </p:nvCxnSpPr>
        <p:spPr>
          <a:xfrm>
            <a:off x="10594729" y="5618285"/>
            <a:ext cx="105508" cy="1494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ED82F36-C43E-056F-E33D-0586221B4079}"/>
              </a:ext>
            </a:extLst>
          </p:cNvPr>
          <p:cNvCxnSpPr>
            <a:stCxn id="21" idx="4"/>
          </p:cNvCxnSpPr>
          <p:nvPr/>
        </p:nvCxnSpPr>
        <p:spPr>
          <a:xfrm flipH="1">
            <a:off x="10538126" y="6339250"/>
            <a:ext cx="56603" cy="1318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86CF3D2-2480-4D12-128D-6C2F67854DBA}"/>
              </a:ext>
            </a:extLst>
          </p:cNvPr>
          <p:cNvCxnSpPr>
            <a:endCxn id="21" idx="4"/>
          </p:cNvCxnSpPr>
          <p:nvPr/>
        </p:nvCxnSpPr>
        <p:spPr>
          <a:xfrm>
            <a:off x="10538126" y="6216162"/>
            <a:ext cx="56603" cy="123088"/>
          </a:xfrm>
          <a:prstGeom prst="line">
            <a:avLst/>
          </a:prstGeom>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094122E1-230A-B2A0-ADD7-1F8D55ABBCB8}"/>
              </a:ext>
            </a:extLst>
          </p:cNvPr>
          <p:cNvSpPr>
            <a:spLocks noGrp="1"/>
          </p:cNvSpPr>
          <p:nvPr>
            <p:ph type="sldNum" sz="quarter" idx="12"/>
          </p:nvPr>
        </p:nvSpPr>
        <p:spPr/>
        <p:txBody>
          <a:bodyPr/>
          <a:lstStyle/>
          <a:p>
            <a:fld id="{3A98EE3D-8CD1-4C3F-BD1C-C98C9596463C}" type="slidenum">
              <a:rPr lang="en-US" smtClean="0"/>
              <a:t>14</a:t>
            </a:fld>
            <a:endParaRPr lang="en-US" dirty="0"/>
          </a:p>
        </p:txBody>
      </p:sp>
    </p:spTree>
    <p:extLst>
      <p:ext uri="{BB962C8B-B14F-4D97-AF65-F5344CB8AC3E}">
        <p14:creationId xmlns:p14="http://schemas.microsoft.com/office/powerpoint/2010/main" val="1163160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549E8B6-D6A4-AC32-E5B7-A3145D1AE502}"/>
              </a:ext>
            </a:extLst>
          </p:cNvPr>
          <p:cNvSpPr txBox="1"/>
          <p:nvPr/>
        </p:nvSpPr>
        <p:spPr>
          <a:xfrm>
            <a:off x="219808" y="351665"/>
            <a:ext cx="9223131"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Calculation of the Mueller matrix of the BBO and output stokes vector </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3968FBD-FA2D-6836-235A-0F4706D187CA}"/>
                  </a:ext>
                </a:extLst>
              </p:cNvPr>
              <p:cNvSpPr txBox="1"/>
              <p:nvPr/>
            </p:nvSpPr>
            <p:spPr>
              <a:xfrm>
                <a:off x="650832" y="2782779"/>
                <a:ext cx="6731586"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M</m:t>
                      </m:r>
                      <m:r>
                        <m:rPr>
                          <m:sty m:val="p"/>
                        </m:rPr>
                        <a:rPr lang="en-US" b="0" i="0" baseline="-25000" smtClean="0">
                          <a:latin typeface="Cambria Math" panose="02040503050406030204" pitchFamily="18" charset="0"/>
                        </a:rPr>
                        <m:t>HWP</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m:rPr>
                                    <m:brk m:alnAt="7"/>
                                  </m:rPr>
                                  <a:rPr lang="en-US" i="1">
                                    <a:latin typeface="Cambria Math" panose="02040503050406030204" pitchFamily="18" charset="0"/>
                                  </a:rPr>
                                  <m:t>0</m:t>
                                </m:r>
                                <m:r>
                                  <a:rPr lang="en-US" i="1">
                                    <a:latin typeface="Cambria Math" panose="02040503050406030204" pitchFamily="18" charset="0"/>
                                  </a:rPr>
                                  <m:t>.9308173</m:t>
                                </m:r>
                              </m:e>
                              <m:e>
                                <m:r>
                                  <a:rPr lang="en-US" i="1">
                                    <a:latin typeface="Cambria Math" panose="02040503050406030204" pitchFamily="18" charset="0"/>
                                  </a:rPr>
                                  <m:t>0.0108005</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i="1">
                                    <a:latin typeface="Cambria Math" panose="02040503050406030204" pitchFamily="18" charset="0"/>
                                  </a:rPr>
                                  <m:t>0.01080057</m:t>
                                </m:r>
                              </m:e>
                              <m:e>
                                <m:r>
                                  <a:rPr lang="en-US" i="1">
                                    <a:latin typeface="Cambria Math" panose="02040503050406030204" pitchFamily="18" charset="0"/>
                                  </a:rPr>
                                  <m:t>0.9308173</m:t>
                                </m:r>
                              </m:e>
                              <m:e>
                                <m:r>
                                  <a:rPr lang="en-US" b="0" i="1" smtClean="0">
                                    <a:latin typeface="Cambria Math" panose="02040503050406030204" pitchFamily="18" charset="0"/>
                                  </a:rPr>
                                  <m:t> 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i="1">
                                    <a:latin typeface="Cambria Math" panose="02040503050406030204" pitchFamily="18" charset="0"/>
                                  </a:rPr>
                                  <m:t>−0.93061037</m:t>
                                </m:r>
                              </m:e>
                              <m:e>
                                <m:r>
                                  <a:rPr lang="en-US" i="1">
                                    <a:latin typeface="Cambria Math" panose="02040503050406030204" pitchFamily="18" charset="0"/>
                                  </a:rPr>
                                  <m:t>−0.01638712</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i="1">
                                    <a:latin typeface="Cambria Math" panose="02040503050406030204" pitchFamily="18" charset="0"/>
                                  </a:rPr>
                                  <m:t>0.01638712</m:t>
                                </m:r>
                              </m:e>
                              <m:e>
                                <m:r>
                                  <a:rPr lang="en-US" i="1">
                                    <a:latin typeface="Cambria Math" panose="02040503050406030204" pitchFamily="18" charset="0"/>
                                  </a:rPr>
                                  <m:t>−0.93061037</m:t>
                                </m:r>
                              </m:e>
                            </m:mr>
                          </m:m>
                        </m:e>
                      </m:d>
                    </m:oMath>
                  </m:oMathPara>
                </a14:m>
                <a:endParaRPr lang="en-US" dirty="0"/>
              </a:p>
            </p:txBody>
          </p:sp>
        </mc:Choice>
        <mc:Fallback xmlns="">
          <p:sp>
            <p:nvSpPr>
              <p:cNvPr id="13" name="TextBox 12">
                <a:extLst>
                  <a:ext uri="{FF2B5EF4-FFF2-40B4-BE49-F238E27FC236}">
                    <a16:creationId xmlns:a16="http://schemas.microsoft.com/office/drawing/2014/main" id="{63968FBD-FA2D-6836-235A-0F4706D187CA}"/>
                  </a:ext>
                </a:extLst>
              </p:cNvPr>
              <p:cNvSpPr txBox="1">
                <a:spLocks noRot="1" noChangeAspect="1" noMove="1" noResize="1" noEditPoints="1" noAdjustHandles="1" noChangeArrowheads="1" noChangeShapeType="1" noTextEdit="1"/>
              </p:cNvSpPr>
              <p:nvPr/>
            </p:nvSpPr>
            <p:spPr>
              <a:xfrm>
                <a:off x="650832" y="2782779"/>
                <a:ext cx="6731586" cy="1020472"/>
              </a:xfrm>
              <a:prstGeom prst="rect">
                <a:avLst/>
              </a:prstGeom>
              <a:blipFill>
                <a:blip r:embed="rId2"/>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9BDAABBB-54A9-3350-7C24-FAC6BAD56457}"/>
              </a:ext>
            </a:extLst>
          </p:cNvPr>
          <p:cNvSpPr txBox="1"/>
          <p:nvPr/>
        </p:nvSpPr>
        <p:spPr>
          <a:xfrm>
            <a:off x="571702" y="1573851"/>
            <a:ext cx="3587263" cy="923330"/>
          </a:xfrm>
          <a:prstGeom prst="rect">
            <a:avLst/>
          </a:prstGeom>
          <a:noFill/>
        </p:spPr>
        <p:txBody>
          <a:bodyPr wrap="square" rtlCol="0">
            <a:spAutoFit/>
          </a:bodyPr>
          <a:lstStyle/>
          <a:p>
            <a:pPr marL="285750" indent="-285750">
              <a:buFont typeface="Arial" panose="020B0604020202020204" pitchFamily="34" charset="0"/>
              <a:buChar char="•"/>
            </a:pPr>
            <a:r>
              <a:rPr lang="en-US" dirty="0"/>
              <a:t>n</a:t>
            </a:r>
            <a:r>
              <a:rPr lang="en-US" baseline="-25000" dirty="0"/>
              <a:t>o</a:t>
            </a:r>
            <a:r>
              <a:rPr lang="en-US" dirty="0"/>
              <a:t> = 1.6672; </a:t>
            </a:r>
          </a:p>
          <a:p>
            <a:pPr marL="285750" indent="-285750">
              <a:buFont typeface="Arial" panose="020B0604020202020204" pitchFamily="34" charset="0"/>
              <a:buChar char="•"/>
            </a:pPr>
            <a:r>
              <a:rPr lang="en-US" dirty="0"/>
              <a:t>n</a:t>
            </a:r>
            <a:r>
              <a:rPr lang="en-US" baseline="-25000" dirty="0"/>
              <a:t>e</a:t>
            </a:r>
            <a:r>
              <a:rPr lang="en-US" dirty="0"/>
              <a:t> = 1.5496; </a:t>
            </a:r>
          </a:p>
          <a:p>
            <a:pPr marL="285750" indent="-285750">
              <a:buFont typeface="Arial" panose="020B0604020202020204" pitchFamily="34" charset="0"/>
              <a:buChar char="•"/>
            </a:pPr>
            <a:r>
              <a:rPr lang="en-US" dirty="0"/>
              <a:t>thickness(t) = 2690.476nm</a:t>
            </a:r>
          </a:p>
        </p:txBody>
      </p:sp>
      <p:sp>
        <p:nvSpPr>
          <p:cNvPr id="17" name="TextBox 16">
            <a:extLst>
              <a:ext uri="{FF2B5EF4-FFF2-40B4-BE49-F238E27FC236}">
                <a16:creationId xmlns:a16="http://schemas.microsoft.com/office/drawing/2014/main" id="{1DD108CD-1265-0E34-9CF6-49D34C114C1F}"/>
              </a:ext>
            </a:extLst>
          </p:cNvPr>
          <p:cNvSpPr txBox="1"/>
          <p:nvPr/>
        </p:nvSpPr>
        <p:spPr>
          <a:xfrm>
            <a:off x="219808" y="1081454"/>
            <a:ext cx="6242538" cy="369332"/>
          </a:xfrm>
          <a:prstGeom prst="rect">
            <a:avLst/>
          </a:prstGeom>
          <a:noFill/>
        </p:spPr>
        <p:txBody>
          <a:bodyPr wrap="square" rtlCol="0">
            <a:spAutoFit/>
          </a:bodyPr>
          <a:lstStyle/>
          <a:p>
            <a:pPr marL="285750" indent="-285750">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BBO </a:t>
            </a:r>
            <a:r>
              <a:rPr lang="en-US" dirty="0">
                <a:latin typeface="Times New Roman" panose="02020603050405020304" pitchFamily="18" charset="0"/>
                <a:cs typeface="Times New Roman" panose="02020603050405020304" pitchFamily="18" charset="0"/>
              </a:rPr>
              <a:t>as a </a:t>
            </a:r>
            <a:r>
              <a:rPr lang="en-US" b="1" dirty="0">
                <a:latin typeface="Times New Roman" panose="02020603050405020304" pitchFamily="18" charset="0"/>
                <a:cs typeface="Times New Roman" panose="02020603050405020304" pitchFamily="18" charset="0"/>
              </a:rPr>
              <a:t>Half wave plate </a:t>
            </a:r>
            <a:r>
              <a:rPr lang="en-US" dirty="0">
                <a:latin typeface="Times New Roman" panose="02020603050405020304" pitchFamily="18" charset="0"/>
                <a:cs typeface="Times New Roman" panose="02020603050405020304" pitchFamily="18" charset="0"/>
              </a:rPr>
              <a:t>for wavelength(</a:t>
            </a:r>
            <a:r>
              <a:rPr lang="el-GR" dirty="0">
                <a:latin typeface="Times New Roman" panose="02020603050405020304" pitchFamily="18" charset="0"/>
                <a:cs typeface="Times New Roman" panose="02020603050405020304" pitchFamily="18" charset="0"/>
              </a:rPr>
              <a:t>λ</a:t>
            </a:r>
            <a:r>
              <a:rPr lang="en-US" dirty="0">
                <a:latin typeface="Times New Roman" panose="02020603050405020304" pitchFamily="18" charset="0"/>
                <a:cs typeface="Times New Roman" panose="02020603050405020304" pitchFamily="18" charset="0"/>
              </a:rPr>
              <a:t>)=632.8nm</a:t>
            </a:r>
          </a:p>
        </p:txBody>
      </p:sp>
      <p:sp>
        <p:nvSpPr>
          <p:cNvPr id="18" name="Rectangle 17">
            <a:extLst>
              <a:ext uri="{FF2B5EF4-FFF2-40B4-BE49-F238E27FC236}">
                <a16:creationId xmlns:a16="http://schemas.microsoft.com/office/drawing/2014/main" id="{E084BE33-05AB-2348-3EB0-D328603E6EE6}"/>
              </a:ext>
            </a:extLst>
          </p:cNvPr>
          <p:cNvSpPr/>
          <p:nvPr/>
        </p:nvSpPr>
        <p:spPr>
          <a:xfrm>
            <a:off x="9056076" y="1266120"/>
            <a:ext cx="316523" cy="13276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74DFFC7B-276C-5A02-4D16-D0A49452DB4E}"/>
              </a:ext>
            </a:extLst>
          </p:cNvPr>
          <p:cNvCxnSpPr>
            <a:stCxn id="18" idx="0"/>
          </p:cNvCxnSpPr>
          <p:nvPr/>
        </p:nvCxnSpPr>
        <p:spPr>
          <a:xfrm flipH="1" flipV="1">
            <a:off x="9214337" y="879231"/>
            <a:ext cx="1" cy="3868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F766539A-1359-470E-9CB5-4387CB99536E}"/>
              </a:ext>
            </a:extLst>
          </p:cNvPr>
          <p:cNvCxnSpPr>
            <a:stCxn id="18" idx="2"/>
          </p:cNvCxnSpPr>
          <p:nvPr/>
        </p:nvCxnSpPr>
        <p:spPr>
          <a:xfrm flipH="1">
            <a:off x="9214337" y="2593758"/>
            <a:ext cx="1" cy="3780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37AFC497-F898-0BD7-7386-1B09F77CA6C5}"/>
              </a:ext>
            </a:extLst>
          </p:cNvPr>
          <p:cNvCxnSpPr>
            <a:stCxn id="18" idx="3"/>
          </p:cNvCxnSpPr>
          <p:nvPr/>
        </p:nvCxnSpPr>
        <p:spPr>
          <a:xfrm>
            <a:off x="9372599" y="1929939"/>
            <a:ext cx="9056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C59134E7-C169-900C-4196-18FEDA1C443A}"/>
              </a:ext>
            </a:extLst>
          </p:cNvPr>
          <p:cNvCxnSpPr>
            <a:endCxn id="18" idx="1"/>
          </p:cNvCxnSpPr>
          <p:nvPr/>
        </p:nvCxnSpPr>
        <p:spPr>
          <a:xfrm>
            <a:off x="8238392" y="1929939"/>
            <a:ext cx="8176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21E0D592-B932-E663-D72A-20735AF51EAB}"/>
              </a:ext>
            </a:extLst>
          </p:cNvPr>
          <p:cNvSpPr txBox="1"/>
          <p:nvPr/>
        </p:nvSpPr>
        <p:spPr>
          <a:xfrm>
            <a:off x="8423031" y="1617785"/>
            <a:ext cx="316523" cy="369332"/>
          </a:xfrm>
          <a:prstGeom prst="rect">
            <a:avLst/>
          </a:prstGeom>
          <a:noFill/>
        </p:spPr>
        <p:txBody>
          <a:bodyPr wrap="square" rtlCol="0">
            <a:spAutoFit/>
          </a:bodyPr>
          <a:lstStyle/>
          <a:p>
            <a:r>
              <a:rPr lang="en-US" dirty="0"/>
              <a:t>S</a:t>
            </a:r>
          </a:p>
        </p:txBody>
      </p:sp>
      <p:sp>
        <p:nvSpPr>
          <p:cNvPr id="31" name="TextBox 30">
            <a:extLst>
              <a:ext uri="{FF2B5EF4-FFF2-40B4-BE49-F238E27FC236}">
                <a16:creationId xmlns:a16="http://schemas.microsoft.com/office/drawing/2014/main" id="{50EFFF2B-AF89-5B56-DF26-A9584DB3DE7D}"/>
              </a:ext>
            </a:extLst>
          </p:cNvPr>
          <p:cNvSpPr txBox="1"/>
          <p:nvPr/>
        </p:nvSpPr>
        <p:spPr>
          <a:xfrm>
            <a:off x="9689121" y="1591380"/>
            <a:ext cx="553916" cy="369332"/>
          </a:xfrm>
          <a:prstGeom prst="rect">
            <a:avLst/>
          </a:prstGeom>
          <a:noFill/>
        </p:spPr>
        <p:txBody>
          <a:bodyPr wrap="square" rtlCol="0">
            <a:spAutoFit/>
          </a:bodyPr>
          <a:lstStyle/>
          <a:p>
            <a:r>
              <a:rPr lang="en-US" dirty="0"/>
              <a:t>S’</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D6D0EED-ADD8-4107-8E48-F37AFA6C8099}"/>
                  </a:ext>
                </a:extLst>
              </p:cNvPr>
              <p:cNvSpPr txBox="1"/>
              <p:nvPr/>
            </p:nvSpPr>
            <p:spPr>
              <a:xfrm>
                <a:off x="650832" y="4321571"/>
                <a:ext cx="1099468"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baseline="-25000" smtClean="0">
                          <a:latin typeface="Cambria Math" panose="02040503050406030204" pitchFamily="18" charset="0"/>
                        </a:rPr>
                        <m:t>𝐿𝐻𝑃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rPr>
                                  <m:t>0</m:t>
                                </m:r>
                              </m:e>
                            </m:mr>
                          </m:m>
                        </m:e>
                      </m:d>
                    </m:oMath>
                  </m:oMathPara>
                </a14:m>
                <a:endParaRPr lang="en-US" dirty="0"/>
              </a:p>
            </p:txBody>
          </p:sp>
        </mc:Choice>
        <mc:Fallback xmlns="">
          <p:sp>
            <p:nvSpPr>
              <p:cNvPr id="32" name="TextBox 31">
                <a:extLst>
                  <a:ext uri="{FF2B5EF4-FFF2-40B4-BE49-F238E27FC236}">
                    <a16:creationId xmlns:a16="http://schemas.microsoft.com/office/drawing/2014/main" id="{2D6D0EED-ADD8-4107-8E48-F37AFA6C8099}"/>
                  </a:ext>
                </a:extLst>
              </p:cNvPr>
              <p:cNvSpPr txBox="1">
                <a:spLocks noRot="1" noChangeAspect="1" noMove="1" noResize="1" noEditPoints="1" noAdjustHandles="1" noChangeArrowheads="1" noChangeShapeType="1" noTextEdit="1"/>
              </p:cNvSpPr>
              <p:nvPr/>
            </p:nvSpPr>
            <p:spPr>
              <a:xfrm>
                <a:off x="650832" y="4321571"/>
                <a:ext cx="1099468" cy="102047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55EBC44-EF4E-6BDA-A778-4931B14E7AEA}"/>
                  </a:ext>
                </a:extLst>
              </p:cNvPr>
              <p:cNvSpPr txBox="1"/>
              <p:nvPr/>
            </p:nvSpPr>
            <p:spPr>
              <a:xfrm>
                <a:off x="2365333" y="4310560"/>
                <a:ext cx="2232791"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baseline="-25000" smtClean="0">
                          <a:latin typeface="Cambria Math" panose="02040503050406030204" pitchFamily="18" charset="0"/>
                        </a:rPr>
                        <m:t>𝐿𝐻𝑃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i="1">
                                    <a:latin typeface="Cambria Math" panose="02040503050406030204" pitchFamily="18" charset="0"/>
                                  </a:rPr>
                                  <m:t>0</m:t>
                                </m:r>
                                <m:r>
                                  <a:rPr lang="en-US" i="1">
                                    <a:latin typeface="Cambria Math" panose="02040503050406030204" pitchFamily="18" charset="0"/>
                                  </a:rPr>
                                  <m:t>.94161787</m:t>
                                </m:r>
                              </m:e>
                            </m:mr>
                            <m:mr>
                              <m:e>
                                <m:r>
                                  <a:rPr lang="en-US" i="1">
                                    <a:latin typeface="Cambria Math" panose="02040503050406030204" pitchFamily="18" charset="0"/>
                                  </a:rPr>
                                  <m:t>0.94161787</m:t>
                                </m:r>
                              </m:e>
                            </m:mr>
                            <m:mr>
                              <m:e>
                                <m:r>
                                  <a:rPr lang="en-US" b="0" i="1" smtClean="0">
                                    <a:latin typeface="Cambria Math" panose="02040503050406030204" pitchFamily="18" charset="0"/>
                                  </a:rPr>
                                  <m:t>0</m:t>
                                </m:r>
                              </m:e>
                            </m:mr>
                            <m:mr>
                              <m:e>
                                <m:r>
                                  <a:rPr lang="en-US" b="0" i="1" smtClean="0">
                                    <a:latin typeface="Cambria Math" panose="02040503050406030204" pitchFamily="18" charset="0"/>
                                  </a:rPr>
                                  <m:t>0</m:t>
                                </m:r>
                              </m:e>
                            </m:mr>
                          </m:m>
                        </m:e>
                      </m:d>
                    </m:oMath>
                  </m:oMathPara>
                </a14:m>
                <a:endParaRPr lang="en-US" dirty="0"/>
              </a:p>
            </p:txBody>
          </p:sp>
        </mc:Choice>
        <mc:Fallback xmlns="">
          <p:sp>
            <p:nvSpPr>
              <p:cNvPr id="33" name="TextBox 32">
                <a:extLst>
                  <a:ext uri="{FF2B5EF4-FFF2-40B4-BE49-F238E27FC236}">
                    <a16:creationId xmlns:a16="http://schemas.microsoft.com/office/drawing/2014/main" id="{D55EBC44-EF4E-6BDA-A778-4931B14E7AEA}"/>
                  </a:ext>
                </a:extLst>
              </p:cNvPr>
              <p:cNvSpPr txBox="1">
                <a:spLocks noRot="1" noChangeAspect="1" noMove="1" noResize="1" noEditPoints="1" noAdjustHandles="1" noChangeArrowheads="1" noChangeShapeType="1" noTextEdit="1"/>
              </p:cNvSpPr>
              <p:nvPr/>
            </p:nvSpPr>
            <p:spPr>
              <a:xfrm>
                <a:off x="2365333" y="4310560"/>
                <a:ext cx="2232791" cy="1020472"/>
              </a:xfrm>
              <a:prstGeom prst="rect">
                <a:avLst/>
              </a:prstGeom>
              <a:blipFill>
                <a:blip r:embed="rId4"/>
                <a:stretch>
                  <a:fillRect/>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8B11B952-6077-DBBE-57EB-41265C1CAD2B}"/>
              </a:ext>
            </a:extLst>
          </p:cNvPr>
          <p:cNvSpPr txBox="1"/>
          <p:nvPr/>
        </p:nvSpPr>
        <p:spPr>
          <a:xfrm>
            <a:off x="298939" y="4703940"/>
            <a:ext cx="264601"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t> </a:t>
            </a:r>
          </a:p>
        </p:txBody>
      </p:sp>
      <p:sp>
        <p:nvSpPr>
          <p:cNvPr id="37" name="Arrow: Right 36">
            <a:extLst>
              <a:ext uri="{FF2B5EF4-FFF2-40B4-BE49-F238E27FC236}">
                <a16:creationId xmlns:a16="http://schemas.microsoft.com/office/drawing/2014/main" id="{7A3A7AD3-C680-0658-FB8B-F75A3A87AE9E}"/>
              </a:ext>
            </a:extLst>
          </p:cNvPr>
          <p:cNvSpPr/>
          <p:nvPr/>
        </p:nvSpPr>
        <p:spPr>
          <a:xfrm>
            <a:off x="1837592" y="4763674"/>
            <a:ext cx="342900" cy="114245"/>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31C4834C-DCC3-477A-060B-ABFE62E49F7F}"/>
              </a:ext>
            </a:extLst>
          </p:cNvPr>
          <p:cNvSpPr txBox="1"/>
          <p:nvPr/>
        </p:nvSpPr>
        <p:spPr>
          <a:xfrm>
            <a:off x="6392006" y="4703940"/>
            <a:ext cx="536331"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t> </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C7E4B91-4B3D-93EE-8520-546B402BA448}"/>
                  </a:ext>
                </a:extLst>
              </p:cNvPr>
              <p:cNvSpPr txBox="1"/>
              <p:nvPr/>
            </p:nvSpPr>
            <p:spPr>
              <a:xfrm>
                <a:off x="6928337" y="4321571"/>
                <a:ext cx="1094659"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baseline="-25000" smtClean="0">
                          <a:latin typeface="Cambria Math" panose="02040503050406030204" pitchFamily="18" charset="0"/>
                        </a:rPr>
                        <m:t>𝑅𝐶𝑃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oMath>
                  </m:oMathPara>
                </a14:m>
                <a:endParaRPr lang="en-US" dirty="0"/>
              </a:p>
            </p:txBody>
          </p:sp>
        </mc:Choice>
        <mc:Fallback xmlns="">
          <p:sp>
            <p:nvSpPr>
              <p:cNvPr id="41" name="TextBox 40">
                <a:extLst>
                  <a:ext uri="{FF2B5EF4-FFF2-40B4-BE49-F238E27FC236}">
                    <a16:creationId xmlns:a16="http://schemas.microsoft.com/office/drawing/2014/main" id="{5C7E4B91-4B3D-93EE-8520-546B402BA448}"/>
                  </a:ext>
                </a:extLst>
              </p:cNvPr>
              <p:cNvSpPr txBox="1">
                <a:spLocks noRot="1" noChangeAspect="1" noMove="1" noResize="1" noEditPoints="1" noAdjustHandles="1" noChangeArrowheads="1" noChangeShapeType="1" noTextEdit="1"/>
              </p:cNvSpPr>
              <p:nvPr/>
            </p:nvSpPr>
            <p:spPr>
              <a:xfrm>
                <a:off x="6928337" y="4321571"/>
                <a:ext cx="1094659" cy="102047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F7B9B6-AD00-9F5D-73F4-A60758AA592F}"/>
                  </a:ext>
                </a:extLst>
              </p:cNvPr>
              <p:cNvSpPr txBox="1"/>
              <p:nvPr/>
            </p:nvSpPr>
            <p:spPr>
              <a:xfrm>
                <a:off x="9056076" y="4299239"/>
                <a:ext cx="2444387"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baseline="-25000" smtClean="0">
                          <a:latin typeface="Cambria Math" panose="02040503050406030204" pitchFamily="18" charset="0"/>
                        </a:rPr>
                        <m:t>𝑅𝑙𝐶𝑃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i="1">
                                    <a:latin typeface="Cambria Math" panose="02040503050406030204" pitchFamily="18" charset="0"/>
                                  </a:rPr>
                                  <m:t>0</m:t>
                                </m:r>
                                <m:r>
                                  <a:rPr lang="en-US" i="1">
                                    <a:latin typeface="Cambria Math" panose="02040503050406030204" pitchFamily="18" charset="0"/>
                                  </a:rPr>
                                  <m:t>.9308173</m:t>
                                </m:r>
                              </m:e>
                            </m:mr>
                            <m:mr>
                              <m:e>
                                <m:r>
                                  <a:rPr lang="en-US" i="1">
                                    <a:latin typeface="Cambria Math" panose="02040503050406030204" pitchFamily="18" charset="0"/>
                                  </a:rPr>
                                  <m:t>0.01080057</m:t>
                                </m:r>
                              </m:e>
                            </m:mr>
                            <m:mr>
                              <m:e>
                                <m:r>
                                  <a:rPr lang="en-US" i="1">
                                    <a:latin typeface="Cambria Math" panose="02040503050406030204" pitchFamily="18" charset="0"/>
                                  </a:rPr>
                                  <m:t>−0.01638712</m:t>
                                </m:r>
                              </m:e>
                            </m:mr>
                            <m:mr>
                              <m:e>
                                <m:r>
                                  <a:rPr lang="en-US" i="1">
                                    <a:latin typeface="Cambria Math" panose="02040503050406030204" pitchFamily="18" charset="0"/>
                                  </a:rPr>
                                  <m:t>−0.93061037</m:t>
                                </m:r>
                              </m:e>
                            </m:mr>
                          </m:m>
                        </m:e>
                      </m:d>
                    </m:oMath>
                  </m:oMathPara>
                </a14:m>
                <a:endParaRPr lang="en-US" dirty="0"/>
              </a:p>
            </p:txBody>
          </p:sp>
        </mc:Choice>
        <mc:Fallback xmlns="">
          <p:sp>
            <p:nvSpPr>
              <p:cNvPr id="42" name="TextBox 41">
                <a:extLst>
                  <a:ext uri="{FF2B5EF4-FFF2-40B4-BE49-F238E27FC236}">
                    <a16:creationId xmlns:a16="http://schemas.microsoft.com/office/drawing/2014/main" id="{1AF7B9B6-AD00-9F5D-73F4-A60758AA592F}"/>
                  </a:ext>
                </a:extLst>
              </p:cNvPr>
              <p:cNvSpPr txBox="1">
                <a:spLocks noRot="1" noChangeAspect="1" noMove="1" noResize="1" noEditPoints="1" noAdjustHandles="1" noChangeArrowheads="1" noChangeShapeType="1" noTextEdit="1"/>
              </p:cNvSpPr>
              <p:nvPr/>
            </p:nvSpPr>
            <p:spPr>
              <a:xfrm>
                <a:off x="9056076" y="4299239"/>
                <a:ext cx="2444387" cy="1020472"/>
              </a:xfrm>
              <a:prstGeom prst="rect">
                <a:avLst/>
              </a:prstGeom>
              <a:blipFill>
                <a:blip r:embed="rId6"/>
                <a:stretch>
                  <a:fillRect/>
                </a:stretch>
              </a:blipFill>
            </p:spPr>
            <p:txBody>
              <a:bodyPr/>
              <a:lstStyle/>
              <a:p>
                <a:r>
                  <a:rPr lang="en-US">
                    <a:noFill/>
                  </a:rPr>
                  <a:t> </a:t>
                </a:r>
              </a:p>
            </p:txBody>
          </p:sp>
        </mc:Fallback>
      </mc:AlternateContent>
      <p:sp>
        <p:nvSpPr>
          <p:cNvPr id="43" name="Arrow: Right 42">
            <a:extLst>
              <a:ext uri="{FF2B5EF4-FFF2-40B4-BE49-F238E27FC236}">
                <a16:creationId xmlns:a16="http://schemas.microsoft.com/office/drawing/2014/main" id="{25077856-1374-00D9-20BB-EFF3F8F53326}"/>
              </a:ext>
            </a:extLst>
          </p:cNvPr>
          <p:cNvSpPr/>
          <p:nvPr/>
        </p:nvSpPr>
        <p:spPr>
          <a:xfrm>
            <a:off x="8379319" y="4752353"/>
            <a:ext cx="342900" cy="114245"/>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961B37B7-6F42-FE56-BB88-2B93563040DB}"/>
              </a:ext>
            </a:extLst>
          </p:cNvPr>
          <p:cNvSpPr>
            <a:spLocks noGrp="1"/>
          </p:cNvSpPr>
          <p:nvPr>
            <p:ph type="sldNum" sz="quarter" idx="12"/>
          </p:nvPr>
        </p:nvSpPr>
        <p:spPr/>
        <p:txBody>
          <a:bodyPr/>
          <a:lstStyle/>
          <a:p>
            <a:fld id="{3A98EE3D-8CD1-4C3F-BD1C-C98C9596463C}" type="slidenum">
              <a:rPr lang="en-US" smtClean="0"/>
              <a:t>15</a:t>
            </a:fld>
            <a:endParaRPr lang="en-US" dirty="0"/>
          </a:p>
        </p:txBody>
      </p:sp>
      <p:cxnSp>
        <p:nvCxnSpPr>
          <p:cNvPr id="4" name="Straight Arrow Connector 3">
            <a:extLst>
              <a:ext uri="{FF2B5EF4-FFF2-40B4-BE49-F238E27FC236}">
                <a16:creationId xmlns:a16="http://schemas.microsoft.com/office/drawing/2014/main" id="{9493B383-E580-117D-D44E-D57333406638}"/>
              </a:ext>
            </a:extLst>
          </p:cNvPr>
          <p:cNvCxnSpPr/>
          <p:nvPr/>
        </p:nvCxnSpPr>
        <p:spPr>
          <a:xfrm>
            <a:off x="826477" y="5846885"/>
            <a:ext cx="62425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8E6E22F-99C7-F668-39A9-8421B4863C6A}"/>
              </a:ext>
            </a:extLst>
          </p:cNvPr>
          <p:cNvCxnSpPr/>
          <p:nvPr/>
        </p:nvCxnSpPr>
        <p:spPr>
          <a:xfrm>
            <a:off x="3042138" y="5846885"/>
            <a:ext cx="75613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0206C137-EED4-D062-4BAD-1404C618238D}"/>
              </a:ext>
            </a:extLst>
          </p:cNvPr>
          <p:cNvSpPr/>
          <p:nvPr/>
        </p:nvSpPr>
        <p:spPr>
          <a:xfrm>
            <a:off x="6849208" y="5653454"/>
            <a:ext cx="624254" cy="61548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6B1FE6B-3261-C2DC-B732-903E0CA65241}"/>
              </a:ext>
            </a:extLst>
          </p:cNvPr>
          <p:cNvCxnSpPr>
            <a:stCxn id="8" idx="0"/>
          </p:cNvCxnSpPr>
          <p:nvPr/>
        </p:nvCxnSpPr>
        <p:spPr>
          <a:xfrm flipH="1">
            <a:off x="7077808" y="5653454"/>
            <a:ext cx="83527" cy="131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02F8AC2-AA3A-8E84-D378-793078E19395}"/>
              </a:ext>
            </a:extLst>
          </p:cNvPr>
          <p:cNvCxnSpPr>
            <a:stCxn id="8" idx="0"/>
          </p:cNvCxnSpPr>
          <p:nvPr/>
        </p:nvCxnSpPr>
        <p:spPr>
          <a:xfrm flipH="1" flipV="1">
            <a:off x="7077808" y="5565531"/>
            <a:ext cx="83527" cy="879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A93C8D1-5E84-4850-E31E-2D70DE5772F5}"/>
              </a:ext>
            </a:extLst>
          </p:cNvPr>
          <p:cNvCxnSpPr>
            <a:stCxn id="8" idx="4"/>
          </p:cNvCxnSpPr>
          <p:nvPr/>
        </p:nvCxnSpPr>
        <p:spPr>
          <a:xfrm flipV="1">
            <a:off x="7161335" y="6128238"/>
            <a:ext cx="83527" cy="1407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DC57A0A-A317-0771-CAE8-1EE1C0BA93F2}"/>
              </a:ext>
            </a:extLst>
          </p:cNvPr>
          <p:cNvCxnSpPr>
            <a:stCxn id="8" idx="4"/>
          </p:cNvCxnSpPr>
          <p:nvPr/>
        </p:nvCxnSpPr>
        <p:spPr>
          <a:xfrm>
            <a:off x="7161335" y="6268938"/>
            <a:ext cx="83527" cy="87412"/>
          </a:xfrm>
          <a:prstGeom prst="line">
            <a:avLst/>
          </a:prstGeom>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2ECD9DD6-BE83-E48B-F271-7E2A0AB3AA4D}"/>
              </a:ext>
            </a:extLst>
          </p:cNvPr>
          <p:cNvSpPr/>
          <p:nvPr/>
        </p:nvSpPr>
        <p:spPr>
          <a:xfrm>
            <a:off x="9522070" y="5565531"/>
            <a:ext cx="720967" cy="7034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BEC9C2C5-CFEF-2F3D-0048-6DF8DAE57266}"/>
              </a:ext>
            </a:extLst>
          </p:cNvPr>
          <p:cNvCxnSpPr>
            <a:stCxn id="23" idx="0"/>
          </p:cNvCxnSpPr>
          <p:nvPr/>
        </p:nvCxnSpPr>
        <p:spPr>
          <a:xfrm>
            <a:off x="9882554" y="5565531"/>
            <a:ext cx="70338" cy="879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9730A3A-D877-3196-3877-506E668ADEBB}"/>
              </a:ext>
            </a:extLst>
          </p:cNvPr>
          <p:cNvCxnSpPr>
            <a:stCxn id="23" idx="0"/>
            <a:endCxn id="23" idx="0"/>
          </p:cNvCxnSpPr>
          <p:nvPr/>
        </p:nvCxnSpPr>
        <p:spPr>
          <a:xfrm>
            <a:off x="9882554" y="5565531"/>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A11ED88-0D5E-CB9C-29FE-46B5C7831EFF}"/>
              </a:ext>
            </a:extLst>
          </p:cNvPr>
          <p:cNvCxnSpPr>
            <a:stCxn id="23" idx="0"/>
          </p:cNvCxnSpPr>
          <p:nvPr/>
        </p:nvCxnSpPr>
        <p:spPr>
          <a:xfrm flipV="1">
            <a:off x="9882554" y="5477608"/>
            <a:ext cx="70338" cy="879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021CA1A-440D-F3B1-CAD2-66AD53B94FF7}"/>
              </a:ext>
            </a:extLst>
          </p:cNvPr>
          <p:cNvCxnSpPr>
            <a:stCxn id="23" idx="4"/>
          </p:cNvCxnSpPr>
          <p:nvPr/>
        </p:nvCxnSpPr>
        <p:spPr>
          <a:xfrm flipH="1">
            <a:off x="9794631" y="6268938"/>
            <a:ext cx="87923" cy="87412"/>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EF94CD6-0158-165B-243D-D3325BD7B398}"/>
              </a:ext>
            </a:extLst>
          </p:cNvPr>
          <p:cNvCxnSpPr>
            <a:stCxn id="23" idx="4"/>
            <a:endCxn id="23" idx="4"/>
          </p:cNvCxnSpPr>
          <p:nvPr/>
        </p:nvCxnSpPr>
        <p:spPr>
          <a:xfrm flipH="1" flipV="1">
            <a:off x="9794631" y="6128238"/>
            <a:ext cx="87923" cy="1407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4753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549E8B6-D6A4-AC32-E5B7-A3145D1AE502}"/>
              </a:ext>
            </a:extLst>
          </p:cNvPr>
          <p:cNvSpPr txBox="1"/>
          <p:nvPr/>
        </p:nvSpPr>
        <p:spPr>
          <a:xfrm>
            <a:off x="298939" y="589057"/>
            <a:ext cx="9223131"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Calculation of the Mueller matrix of the YVO</a:t>
            </a:r>
            <a:r>
              <a:rPr lang="en-US" b="1" baseline="-25000" dirty="0">
                <a:latin typeface="Times New Roman" panose="02020603050405020304" pitchFamily="18" charset="0"/>
                <a:cs typeface="Times New Roman" panose="02020603050405020304" pitchFamily="18" charset="0"/>
              </a:rPr>
              <a:t>4</a:t>
            </a:r>
            <a:r>
              <a:rPr lang="en-US" b="1" dirty="0">
                <a:latin typeface="Times New Roman" panose="02020603050405020304" pitchFamily="18" charset="0"/>
                <a:cs typeface="Times New Roman" panose="02020603050405020304" pitchFamily="18" charset="0"/>
              </a:rPr>
              <a:t> and output stokes vector </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3968FBD-FA2D-6836-235A-0F4706D187CA}"/>
                  </a:ext>
                </a:extLst>
              </p:cNvPr>
              <p:cNvSpPr txBox="1"/>
              <p:nvPr/>
            </p:nvSpPr>
            <p:spPr>
              <a:xfrm>
                <a:off x="650832" y="2782779"/>
                <a:ext cx="6885475"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M</m:t>
                      </m:r>
                      <m:r>
                        <m:rPr>
                          <m:sty m:val="p"/>
                        </m:rPr>
                        <a:rPr lang="en-US" b="0" i="0" baseline="-25000" smtClean="0">
                          <a:latin typeface="Cambria Math" panose="02040503050406030204" pitchFamily="18" charset="0"/>
                        </a:rPr>
                        <m:t>HWP</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m:rPr>
                                    <m:brk m:alnAt="7"/>
                                  </m:rPr>
                                  <a:rPr lang="en-US" i="1">
                                    <a:latin typeface="Cambria Math" panose="02040503050406030204" pitchFamily="18" charset="0"/>
                                  </a:rPr>
                                  <m:t>0</m:t>
                                </m:r>
                                <m:r>
                                  <a:rPr lang="en-US" i="1">
                                    <a:latin typeface="Cambria Math" panose="02040503050406030204" pitchFamily="18" charset="0"/>
                                  </a:rPr>
                                  <m:t>.99120803</m:t>
                                </m:r>
                              </m:e>
                              <m:e>
                                <m:r>
                                  <a:rPr lang="en-US" i="1">
                                    <a:latin typeface="Cambria Math" panose="02040503050406030204" pitchFamily="18" charset="0"/>
                                  </a:rPr>
                                  <m:t>−0.00129838</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i="1">
                                    <a:latin typeface="Cambria Math" panose="02040503050406030204" pitchFamily="18" charset="0"/>
                                  </a:rPr>
                                  <m:t>−0.00129838</m:t>
                                </m:r>
                              </m:e>
                              <m:e>
                                <m:r>
                                  <a:rPr lang="en-US" i="1">
                                    <a:latin typeface="Cambria Math" panose="02040503050406030204" pitchFamily="18" charset="0"/>
                                  </a:rPr>
                                  <m:t>0.99120803</m:t>
                                </m:r>
                              </m:e>
                              <m:e>
                                <m:r>
                                  <a:rPr lang="en-US" b="0" i="1" smtClean="0">
                                    <a:latin typeface="Cambria Math" panose="02040503050406030204" pitchFamily="18" charset="0"/>
                                  </a:rPr>
                                  <m:t> 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i="1">
                                    <a:latin typeface="Cambria Math" panose="02040503050406030204" pitchFamily="18" charset="0"/>
                                  </a:rPr>
                                  <m:t>−0.99118213</m:t>
                                </m:r>
                              </m:e>
                              <m:e>
                                <m:r>
                                  <a:rPr lang="en-US" i="1">
                                    <a:latin typeface="Cambria Math" panose="02040503050406030204" pitchFamily="18" charset="0"/>
                                  </a:rPr>
                                  <m:t>−0.00704824</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i="1">
                                    <a:latin typeface="Cambria Math" panose="02040503050406030204" pitchFamily="18" charset="0"/>
                                  </a:rPr>
                                  <m:t>0.00704824</m:t>
                                </m:r>
                              </m:e>
                              <m:e>
                                <m:r>
                                  <a:rPr lang="en-US" i="1">
                                    <a:latin typeface="Cambria Math" panose="02040503050406030204" pitchFamily="18" charset="0"/>
                                  </a:rPr>
                                  <m:t>−0.99118213</m:t>
                                </m:r>
                              </m:e>
                            </m:mr>
                          </m:m>
                        </m:e>
                      </m:d>
                    </m:oMath>
                  </m:oMathPara>
                </a14:m>
                <a:endParaRPr lang="en-US" dirty="0"/>
              </a:p>
            </p:txBody>
          </p:sp>
        </mc:Choice>
        <mc:Fallback xmlns="">
          <p:sp>
            <p:nvSpPr>
              <p:cNvPr id="13" name="TextBox 12">
                <a:extLst>
                  <a:ext uri="{FF2B5EF4-FFF2-40B4-BE49-F238E27FC236}">
                    <a16:creationId xmlns:a16="http://schemas.microsoft.com/office/drawing/2014/main" id="{63968FBD-FA2D-6836-235A-0F4706D187CA}"/>
                  </a:ext>
                </a:extLst>
              </p:cNvPr>
              <p:cNvSpPr txBox="1">
                <a:spLocks noRot="1" noChangeAspect="1" noMove="1" noResize="1" noEditPoints="1" noAdjustHandles="1" noChangeArrowheads="1" noChangeShapeType="1" noTextEdit="1"/>
              </p:cNvSpPr>
              <p:nvPr/>
            </p:nvSpPr>
            <p:spPr>
              <a:xfrm>
                <a:off x="650832" y="2782779"/>
                <a:ext cx="6885475" cy="1020472"/>
              </a:xfrm>
              <a:prstGeom prst="rect">
                <a:avLst/>
              </a:prstGeom>
              <a:blipFill>
                <a:blip r:embed="rId2"/>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9BDAABBB-54A9-3350-7C24-FAC6BAD56457}"/>
              </a:ext>
            </a:extLst>
          </p:cNvPr>
          <p:cNvSpPr txBox="1"/>
          <p:nvPr/>
        </p:nvSpPr>
        <p:spPr>
          <a:xfrm>
            <a:off x="571702" y="1573851"/>
            <a:ext cx="3587263" cy="92333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a:t>
            </a:r>
            <a:r>
              <a:rPr lang="en-US" baseline="-25000" dirty="0">
                <a:latin typeface="Times New Roman" panose="02020603050405020304" pitchFamily="18" charset="0"/>
                <a:cs typeface="Times New Roman" panose="02020603050405020304" pitchFamily="18" charset="0"/>
              </a:rPr>
              <a:t>o</a:t>
            </a:r>
            <a:r>
              <a:rPr lang="en-US" dirty="0">
                <a:latin typeface="Times New Roman" panose="02020603050405020304" pitchFamily="18" charset="0"/>
                <a:cs typeface="Times New Roman" panose="02020603050405020304" pitchFamily="18" charset="0"/>
              </a:rPr>
              <a:t> = 1.9929;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a:t>
            </a:r>
            <a:r>
              <a:rPr lang="en-US" baseline="-25000" dirty="0">
                <a:latin typeface="Times New Roman" panose="02020603050405020304" pitchFamily="18" charset="0"/>
                <a:cs typeface="Times New Roman" panose="02020603050405020304" pitchFamily="18" charset="0"/>
              </a:rPr>
              <a:t>e</a:t>
            </a:r>
            <a:r>
              <a:rPr lang="en-US" dirty="0">
                <a:latin typeface="Times New Roman" panose="02020603050405020304" pitchFamily="18" charset="0"/>
                <a:cs typeface="Times New Roman" panose="02020603050405020304" pitchFamily="18" charset="0"/>
              </a:rPr>
              <a:t> = 2.2154;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thickness(t) = 1422.022nm</a:t>
            </a:r>
          </a:p>
        </p:txBody>
      </p:sp>
      <p:sp>
        <p:nvSpPr>
          <p:cNvPr id="17" name="TextBox 16">
            <a:extLst>
              <a:ext uri="{FF2B5EF4-FFF2-40B4-BE49-F238E27FC236}">
                <a16:creationId xmlns:a16="http://schemas.microsoft.com/office/drawing/2014/main" id="{1DD108CD-1265-0E34-9CF6-49D34C114C1F}"/>
              </a:ext>
            </a:extLst>
          </p:cNvPr>
          <p:cNvSpPr txBox="1"/>
          <p:nvPr/>
        </p:nvSpPr>
        <p:spPr>
          <a:xfrm>
            <a:off x="219808" y="1081454"/>
            <a:ext cx="6242538" cy="369332"/>
          </a:xfrm>
          <a:prstGeom prst="rect">
            <a:avLst/>
          </a:prstGeom>
          <a:noFill/>
        </p:spPr>
        <p:txBody>
          <a:bodyPr wrap="square" rtlCol="0">
            <a:spAutoFit/>
          </a:bodyPr>
          <a:lstStyle/>
          <a:p>
            <a:pPr marL="285750" indent="-285750">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YVO</a:t>
            </a:r>
            <a:r>
              <a:rPr lang="en-US" b="1" baseline="-25000" dirty="0">
                <a:latin typeface="Times New Roman" panose="02020603050405020304" pitchFamily="18" charset="0"/>
                <a:cs typeface="Times New Roman" panose="02020603050405020304" pitchFamily="18" charset="0"/>
              </a:rPr>
              <a:t>4</a:t>
            </a:r>
            <a:r>
              <a:rPr lang="en-US" dirty="0">
                <a:latin typeface="Times New Roman" panose="02020603050405020304" pitchFamily="18" charset="0"/>
                <a:cs typeface="Times New Roman" panose="02020603050405020304" pitchFamily="18" charset="0"/>
              </a:rPr>
              <a:t> as a</a:t>
            </a:r>
            <a:r>
              <a:rPr lang="en-US" b="1" dirty="0">
                <a:latin typeface="Times New Roman" panose="02020603050405020304" pitchFamily="18" charset="0"/>
                <a:cs typeface="Times New Roman" panose="02020603050405020304" pitchFamily="18" charset="0"/>
              </a:rPr>
              <a:t> Half wave plate</a:t>
            </a:r>
            <a:r>
              <a:rPr lang="en-US" dirty="0">
                <a:latin typeface="Times New Roman" panose="02020603050405020304" pitchFamily="18" charset="0"/>
                <a:cs typeface="Times New Roman" panose="02020603050405020304" pitchFamily="18" charset="0"/>
              </a:rPr>
              <a:t> for wavelength(</a:t>
            </a:r>
            <a:r>
              <a:rPr lang="el-GR" dirty="0">
                <a:latin typeface="Times New Roman" panose="02020603050405020304" pitchFamily="18" charset="0"/>
                <a:cs typeface="Times New Roman" panose="02020603050405020304" pitchFamily="18" charset="0"/>
              </a:rPr>
              <a:t>λ</a:t>
            </a:r>
            <a:r>
              <a:rPr lang="en-US" dirty="0">
                <a:latin typeface="Times New Roman" panose="02020603050405020304" pitchFamily="18" charset="0"/>
                <a:cs typeface="Times New Roman" panose="02020603050405020304" pitchFamily="18" charset="0"/>
              </a:rPr>
              <a:t>)=632.8nm</a:t>
            </a:r>
          </a:p>
        </p:txBody>
      </p:sp>
      <p:sp>
        <p:nvSpPr>
          <p:cNvPr id="18" name="Rectangle 17">
            <a:extLst>
              <a:ext uri="{FF2B5EF4-FFF2-40B4-BE49-F238E27FC236}">
                <a16:creationId xmlns:a16="http://schemas.microsoft.com/office/drawing/2014/main" id="{E084BE33-05AB-2348-3EB0-D328603E6EE6}"/>
              </a:ext>
            </a:extLst>
          </p:cNvPr>
          <p:cNvSpPr/>
          <p:nvPr/>
        </p:nvSpPr>
        <p:spPr>
          <a:xfrm>
            <a:off x="9056076" y="1266120"/>
            <a:ext cx="316523" cy="13276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74DFFC7B-276C-5A02-4D16-D0A49452DB4E}"/>
              </a:ext>
            </a:extLst>
          </p:cNvPr>
          <p:cNvCxnSpPr>
            <a:stCxn id="18" idx="0"/>
          </p:cNvCxnSpPr>
          <p:nvPr/>
        </p:nvCxnSpPr>
        <p:spPr>
          <a:xfrm flipH="1" flipV="1">
            <a:off x="9214337" y="879231"/>
            <a:ext cx="1" cy="3868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F766539A-1359-470E-9CB5-4387CB99536E}"/>
              </a:ext>
            </a:extLst>
          </p:cNvPr>
          <p:cNvCxnSpPr>
            <a:stCxn id="18" idx="2"/>
          </p:cNvCxnSpPr>
          <p:nvPr/>
        </p:nvCxnSpPr>
        <p:spPr>
          <a:xfrm flipH="1">
            <a:off x="9214337" y="2593758"/>
            <a:ext cx="1" cy="3780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37AFC497-F898-0BD7-7386-1B09F77CA6C5}"/>
              </a:ext>
            </a:extLst>
          </p:cNvPr>
          <p:cNvCxnSpPr>
            <a:stCxn id="18" idx="3"/>
          </p:cNvCxnSpPr>
          <p:nvPr/>
        </p:nvCxnSpPr>
        <p:spPr>
          <a:xfrm>
            <a:off x="9372599" y="1929939"/>
            <a:ext cx="9056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C59134E7-C169-900C-4196-18FEDA1C443A}"/>
              </a:ext>
            </a:extLst>
          </p:cNvPr>
          <p:cNvCxnSpPr>
            <a:endCxn id="18" idx="1"/>
          </p:cNvCxnSpPr>
          <p:nvPr/>
        </p:nvCxnSpPr>
        <p:spPr>
          <a:xfrm>
            <a:off x="8238392" y="1929939"/>
            <a:ext cx="8176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21E0D592-B932-E663-D72A-20735AF51EAB}"/>
              </a:ext>
            </a:extLst>
          </p:cNvPr>
          <p:cNvSpPr txBox="1"/>
          <p:nvPr/>
        </p:nvSpPr>
        <p:spPr>
          <a:xfrm>
            <a:off x="8423031" y="1617785"/>
            <a:ext cx="316523" cy="369332"/>
          </a:xfrm>
          <a:prstGeom prst="rect">
            <a:avLst/>
          </a:prstGeom>
          <a:noFill/>
        </p:spPr>
        <p:txBody>
          <a:bodyPr wrap="square" rtlCol="0">
            <a:spAutoFit/>
          </a:bodyPr>
          <a:lstStyle/>
          <a:p>
            <a:r>
              <a:rPr lang="en-US" dirty="0"/>
              <a:t>S</a:t>
            </a:r>
          </a:p>
        </p:txBody>
      </p:sp>
      <p:sp>
        <p:nvSpPr>
          <p:cNvPr id="31" name="TextBox 30">
            <a:extLst>
              <a:ext uri="{FF2B5EF4-FFF2-40B4-BE49-F238E27FC236}">
                <a16:creationId xmlns:a16="http://schemas.microsoft.com/office/drawing/2014/main" id="{50EFFF2B-AF89-5B56-DF26-A9584DB3DE7D}"/>
              </a:ext>
            </a:extLst>
          </p:cNvPr>
          <p:cNvSpPr txBox="1"/>
          <p:nvPr/>
        </p:nvSpPr>
        <p:spPr>
          <a:xfrm>
            <a:off x="9689121" y="1591380"/>
            <a:ext cx="553916" cy="369332"/>
          </a:xfrm>
          <a:prstGeom prst="rect">
            <a:avLst/>
          </a:prstGeom>
          <a:noFill/>
        </p:spPr>
        <p:txBody>
          <a:bodyPr wrap="square" rtlCol="0">
            <a:spAutoFit/>
          </a:bodyPr>
          <a:lstStyle/>
          <a:p>
            <a:r>
              <a:rPr lang="en-US" dirty="0"/>
              <a:t>S’</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D6D0EED-ADD8-4107-8E48-F37AFA6C8099}"/>
                  </a:ext>
                </a:extLst>
              </p:cNvPr>
              <p:cNvSpPr txBox="1"/>
              <p:nvPr/>
            </p:nvSpPr>
            <p:spPr>
              <a:xfrm>
                <a:off x="650832" y="4321571"/>
                <a:ext cx="1099468"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baseline="-25000" smtClean="0">
                          <a:latin typeface="Cambria Math" panose="02040503050406030204" pitchFamily="18" charset="0"/>
                        </a:rPr>
                        <m:t>𝐿𝐻𝑃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rPr>
                                  <m:t>0</m:t>
                                </m:r>
                              </m:e>
                            </m:mr>
                          </m:m>
                        </m:e>
                      </m:d>
                    </m:oMath>
                  </m:oMathPara>
                </a14:m>
                <a:endParaRPr lang="en-US" dirty="0"/>
              </a:p>
            </p:txBody>
          </p:sp>
        </mc:Choice>
        <mc:Fallback xmlns="">
          <p:sp>
            <p:nvSpPr>
              <p:cNvPr id="32" name="TextBox 31">
                <a:extLst>
                  <a:ext uri="{FF2B5EF4-FFF2-40B4-BE49-F238E27FC236}">
                    <a16:creationId xmlns:a16="http://schemas.microsoft.com/office/drawing/2014/main" id="{2D6D0EED-ADD8-4107-8E48-F37AFA6C8099}"/>
                  </a:ext>
                </a:extLst>
              </p:cNvPr>
              <p:cNvSpPr txBox="1">
                <a:spLocks noRot="1" noChangeAspect="1" noMove="1" noResize="1" noEditPoints="1" noAdjustHandles="1" noChangeArrowheads="1" noChangeShapeType="1" noTextEdit="1"/>
              </p:cNvSpPr>
              <p:nvPr/>
            </p:nvSpPr>
            <p:spPr>
              <a:xfrm>
                <a:off x="650832" y="4321571"/>
                <a:ext cx="1099468" cy="102047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55EBC44-EF4E-6BDA-A778-4931B14E7AEA}"/>
                  </a:ext>
                </a:extLst>
              </p:cNvPr>
              <p:cNvSpPr txBox="1"/>
              <p:nvPr/>
            </p:nvSpPr>
            <p:spPr>
              <a:xfrm>
                <a:off x="2365333" y="4310560"/>
                <a:ext cx="2232791"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baseline="-25000" smtClean="0">
                          <a:latin typeface="Cambria Math" panose="02040503050406030204" pitchFamily="18" charset="0"/>
                        </a:rPr>
                        <m:t>𝐿𝐻𝑃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i="1">
                                    <a:latin typeface="Cambria Math" panose="02040503050406030204" pitchFamily="18" charset="0"/>
                                  </a:rPr>
                                  <m:t>0</m:t>
                                </m:r>
                                <m:r>
                                  <a:rPr lang="en-US" i="1">
                                    <a:latin typeface="Cambria Math" panose="02040503050406030204" pitchFamily="18" charset="0"/>
                                  </a:rPr>
                                  <m:t>.98990965</m:t>
                                </m:r>
                              </m:e>
                            </m:mr>
                            <m:mr>
                              <m:e>
                                <m:r>
                                  <a:rPr lang="en-US" i="1">
                                    <a:latin typeface="Cambria Math" panose="02040503050406030204" pitchFamily="18" charset="0"/>
                                  </a:rPr>
                                  <m:t>0.98990965</m:t>
                                </m:r>
                              </m:e>
                            </m:mr>
                            <m:mr>
                              <m:e>
                                <m:r>
                                  <a:rPr lang="en-US" b="0" i="1" smtClean="0">
                                    <a:latin typeface="Cambria Math" panose="02040503050406030204" pitchFamily="18" charset="0"/>
                                  </a:rPr>
                                  <m:t>0</m:t>
                                </m:r>
                              </m:e>
                            </m:mr>
                            <m:mr>
                              <m:e>
                                <m:r>
                                  <a:rPr lang="en-US" b="0" i="1" smtClean="0">
                                    <a:latin typeface="Cambria Math" panose="02040503050406030204" pitchFamily="18" charset="0"/>
                                  </a:rPr>
                                  <m:t>0</m:t>
                                </m:r>
                              </m:e>
                            </m:mr>
                          </m:m>
                        </m:e>
                      </m:d>
                    </m:oMath>
                  </m:oMathPara>
                </a14:m>
                <a:endParaRPr lang="en-US" dirty="0"/>
              </a:p>
            </p:txBody>
          </p:sp>
        </mc:Choice>
        <mc:Fallback xmlns="">
          <p:sp>
            <p:nvSpPr>
              <p:cNvPr id="33" name="TextBox 32">
                <a:extLst>
                  <a:ext uri="{FF2B5EF4-FFF2-40B4-BE49-F238E27FC236}">
                    <a16:creationId xmlns:a16="http://schemas.microsoft.com/office/drawing/2014/main" id="{D55EBC44-EF4E-6BDA-A778-4931B14E7AEA}"/>
                  </a:ext>
                </a:extLst>
              </p:cNvPr>
              <p:cNvSpPr txBox="1">
                <a:spLocks noRot="1" noChangeAspect="1" noMove="1" noResize="1" noEditPoints="1" noAdjustHandles="1" noChangeArrowheads="1" noChangeShapeType="1" noTextEdit="1"/>
              </p:cNvSpPr>
              <p:nvPr/>
            </p:nvSpPr>
            <p:spPr>
              <a:xfrm>
                <a:off x="2365333" y="4310560"/>
                <a:ext cx="2232791" cy="1020472"/>
              </a:xfrm>
              <a:prstGeom prst="rect">
                <a:avLst/>
              </a:prstGeom>
              <a:blipFill>
                <a:blip r:embed="rId4"/>
                <a:stretch>
                  <a:fillRect/>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8B11B952-6077-DBBE-57EB-41265C1CAD2B}"/>
              </a:ext>
            </a:extLst>
          </p:cNvPr>
          <p:cNvSpPr txBox="1"/>
          <p:nvPr/>
        </p:nvSpPr>
        <p:spPr>
          <a:xfrm>
            <a:off x="298939" y="4703940"/>
            <a:ext cx="264601"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t> </a:t>
            </a:r>
          </a:p>
        </p:txBody>
      </p:sp>
      <p:sp>
        <p:nvSpPr>
          <p:cNvPr id="37" name="Arrow: Right 36">
            <a:extLst>
              <a:ext uri="{FF2B5EF4-FFF2-40B4-BE49-F238E27FC236}">
                <a16:creationId xmlns:a16="http://schemas.microsoft.com/office/drawing/2014/main" id="{7A3A7AD3-C680-0658-FB8B-F75A3A87AE9E}"/>
              </a:ext>
            </a:extLst>
          </p:cNvPr>
          <p:cNvSpPr/>
          <p:nvPr/>
        </p:nvSpPr>
        <p:spPr>
          <a:xfrm>
            <a:off x="1837592" y="4763674"/>
            <a:ext cx="342900" cy="114245"/>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31C4834C-DCC3-477A-060B-ABFE62E49F7F}"/>
              </a:ext>
            </a:extLst>
          </p:cNvPr>
          <p:cNvSpPr txBox="1"/>
          <p:nvPr/>
        </p:nvSpPr>
        <p:spPr>
          <a:xfrm>
            <a:off x="6392006" y="4703940"/>
            <a:ext cx="536331"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t> </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C7E4B91-4B3D-93EE-8520-546B402BA448}"/>
                  </a:ext>
                </a:extLst>
              </p:cNvPr>
              <p:cNvSpPr txBox="1"/>
              <p:nvPr/>
            </p:nvSpPr>
            <p:spPr>
              <a:xfrm>
                <a:off x="6767870" y="4342567"/>
                <a:ext cx="1094659"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baseline="-25000" smtClean="0">
                          <a:latin typeface="Cambria Math" panose="02040503050406030204" pitchFamily="18" charset="0"/>
                        </a:rPr>
                        <m:t>𝑅𝐶𝑃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oMath>
                  </m:oMathPara>
                </a14:m>
                <a:endParaRPr lang="en-US" dirty="0"/>
              </a:p>
            </p:txBody>
          </p:sp>
        </mc:Choice>
        <mc:Fallback xmlns="">
          <p:sp>
            <p:nvSpPr>
              <p:cNvPr id="41" name="TextBox 40">
                <a:extLst>
                  <a:ext uri="{FF2B5EF4-FFF2-40B4-BE49-F238E27FC236}">
                    <a16:creationId xmlns:a16="http://schemas.microsoft.com/office/drawing/2014/main" id="{5C7E4B91-4B3D-93EE-8520-546B402BA448}"/>
                  </a:ext>
                </a:extLst>
              </p:cNvPr>
              <p:cNvSpPr txBox="1">
                <a:spLocks noRot="1" noChangeAspect="1" noMove="1" noResize="1" noEditPoints="1" noAdjustHandles="1" noChangeArrowheads="1" noChangeShapeType="1" noTextEdit="1"/>
              </p:cNvSpPr>
              <p:nvPr/>
            </p:nvSpPr>
            <p:spPr>
              <a:xfrm>
                <a:off x="6767870" y="4342567"/>
                <a:ext cx="1094659" cy="102047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F7B9B6-AD00-9F5D-73F4-A60758AA592F}"/>
                  </a:ext>
                </a:extLst>
              </p:cNvPr>
              <p:cNvSpPr txBox="1"/>
              <p:nvPr/>
            </p:nvSpPr>
            <p:spPr>
              <a:xfrm>
                <a:off x="9056076" y="4242117"/>
                <a:ext cx="2309735"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baseline="-25000" smtClean="0">
                          <a:latin typeface="Cambria Math" panose="02040503050406030204" pitchFamily="18" charset="0"/>
                        </a:rPr>
                        <m:t>𝑅𝐶𝑃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i="1">
                                    <a:latin typeface="Cambria Math" panose="02040503050406030204" pitchFamily="18" charset="0"/>
                                  </a:rPr>
                                  <m:t>0</m:t>
                                </m:r>
                                <m:r>
                                  <a:rPr lang="en-US" i="1">
                                    <a:latin typeface="Cambria Math" panose="02040503050406030204" pitchFamily="18" charset="0"/>
                                  </a:rPr>
                                  <m:t>.99120803</m:t>
                                </m:r>
                              </m:e>
                            </m:mr>
                            <m:mr>
                              <m:e>
                                <m:r>
                                  <a:rPr lang="en-US" i="1">
                                    <a:latin typeface="Cambria Math" panose="02040503050406030204" pitchFamily="18" charset="0"/>
                                  </a:rPr>
                                  <m:t>−0.00129838</m:t>
                                </m:r>
                              </m:e>
                            </m:mr>
                            <m:mr>
                              <m:e>
                                <m:r>
                                  <a:rPr lang="en-US" i="1">
                                    <a:latin typeface="Cambria Math" panose="02040503050406030204" pitchFamily="18" charset="0"/>
                                  </a:rPr>
                                  <m:t>0.00704824</m:t>
                                </m:r>
                              </m:e>
                            </m:mr>
                            <m:mr>
                              <m:e>
                                <m:r>
                                  <a:rPr lang="en-US" i="1">
                                    <a:latin typeface="Cambria Math" panose="02040503050406030204" pitchFamily="18" charset="0"/>
                                  </a:rPr>
                                  <m:t>0.99118213</m:t>
                                </m:r>
                              </m:e>
                            </m:mr>
                          </m:m>
                        </m:e>
                      </m:d>
                    </m:oMath>
                  </m:oMathPara>
                </a14:m>
                <a:endParaRPr lang="en-US" dirty="0"/>
              </a:p>
            </p:txBody>
          </p:sp>
        </mc:Choice>
        <mc:Fallback xmlns="">
          <p:sp>
            <p:nvSpPr>
              <p:cNvPr id="42" name="TextBox 41">
                <a:extLst>
                  <a:ext uri="{FF2B5EF4-FFF2-40B4-BE49-F238E27FC236}">
                    <a16:creationId xmlns:a16="http://schemas.microsoft.com/office/drawing/2014/main" id="{1AF7B9B6-AD00-9F5D-73F4-A60758AA592F}"/>
                  </a:ext>
                </a:extLst>
              </p:cNvPr>
              <p:cNvSpPr txBox="1">
                <a:spLocks noRot="1" noChangeAspect="1" noMove="1" noResize="1" noEditPoints="1" noAdjustHandles="1" noChangeArrowheads="1" noChangeShapeType="1" noTextEdit="1"/>
              </p:cNvSpPr>
              <p:nvPr/>
            </p:nvSpPr>
            <p:spPr>
              <a:xfrm>
                <a:off x="9056076" y="4242117"/>
                <a:ext cx="2309735" cy="1020472"/>
              </a:xfrm>
              <a:prstGeom prst="rect">
                <a:avLst/>
              </a:prstGeom>
              <a:blipFill>
                <a:blip r:embed="rId6"/>
                <a:stretch>
                  <a:fillRect/>
                </a:stretch>
              </a:blipFill>
            </p:spPr>
            <p:txBody>
              <a:bodyPr/>
              <a:lstStyle/>
              <a:p>
                <a:r>
                  <a:rPr lang="en-US">
                    <a:noFill/>
                  </a:rPr>
                  <a:t> </a:t>
                </a:r>
              </a:p>
            </p:txBody>
          </p:sp>
        </mc:Fallback>
      </mc:AlternateContent>
      <p:sp>
        <p:nvSpPr>
          <p:cNvPr id="43" name="Arrow: Right 42">
            <a:extLst>
              <a:ext uri="{FF2B5EF4-FFF2-40B4-BE49-F238E27FC236}">
                <a16:creationId xmlns:a16="http://schemas.microsoft.com/office/drawing/2014/main" id="{25077856-1374-00D9-20BB-EFF3F8F53326}"/>
              </a:ext>
            </a:extLst>
          </p:cNvPr>
          <p:cNvSpPr/>
          <p:nvPr/>
        </p:nvSpPr>
        <p:spPr>
          <a:xfrm>
            <a:off x="8379319" y="4752353"/>
            <a:ext cx="342900" cy="114245"/>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F63CAB2E-8BA5-9DC9-E00E-AF69EFF460FA}"/>
              </a:ext>
            </a:extLst>
          </p:cNvPr>
          <p:cNvCxnSpPr/>
          <p:nvPr/>
        </p:nvCxnSpPr>
        <p:spPr>
          <a:xfrm>
            <a:off x="808892" y="5794131"/>
            <a:ext cx="82647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1B75C81-1F87-4BB5-C91B-0937933BCBD3}"/>
              </a:ext>
            </a:extLst>
          </p:cNvPr>
          <p:cNvCxnSpPr/>
          <p:nvPr/>
        </p:nvCxnSpPr>
        <p:spPr>
          <a:xfrm>
            <a:off x="3217985" y="5794131"/>
            <a:ext cx="94098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3F1D1AEE-5E4C-975C-C702-4D2FDBD62CE7}"/>
              </a:ext>
            </a:extLst>
          </p:cNvPr>
          <p:cNvSpPr/>
          <p:nvPr/>
        </p:nvSpPr>
        <p:spPr>
          <a:xfrm>
            <a:off x="7315200" y="5600700"/>
            <a:ext cx="707796" cy="6682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85437B1F-B2FE-0E0A-D0D5-133C4B283E12}"/>
              </a:ext>
            </a:extLst>
          </p:cNvPr>
          <p:cNvCxnSpPr>
            <a:stCxn id="7" idx="0"/>
          </p:cNvCxnSpPr>
          <p:nvPr/>
        </p:nvCxnSpPr>
        <p:spPr>
          <a:xfrm flipV="1">
            <a:off x="7669098" y="5512777"/>
            <a:ext cx="103302" cy="879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0011062-0C5F-CC76-AB4D-FD3DD6116062}"/>
              </a:ext>
            </a:extLst>
          </p:cNvPr>
          <p:cNvCxnSpPr>
            <a:stCxn id="7" idx="0"/>
          </p:cNvCxnSpPr>
          <p:nvPr/>
        </p:nvCxnSpPr>
        <p:spPr>
          <a:xfrm>
            <a:off x="7669098" y="5600700"/>
            <a:ext cx="103302" cy="1230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7328AD8-82A1-6CCC-871C-4C044A00C135}"/>
              </a:ext>
            </a:extLst>
          </p:cNvPr>
          <p:cNvCxnSpPr>
            <a:stCxn id="7" idx="4"/>
          </p:cNvCxnSpPr>
          <p:nvPr/>
        </p:nvCxnSpPr>
        <p:spPr>
          <a:xfrm flipH="1" flipV="1">
            <a:off x="7605346" y="6163408"/>
            <a:ext cx="63752" cy="1055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F40014D-202A-BA14-2B2D-8E09F8123D38}"/>
              </a:ext>
            </a:extLst>
          </p:cNvPr>
          <p:cNvCxnSpPr>
            <a:stCxn id="7" idx="4"/>
          </p:cNvCxnSpPr>
          <p:nvPr/>
        </p:nvCxnSpPr>
        <p:spPr>
          <a:xfrm flipH="1">
            <a:off x="7605346" y="6268941"/>
            <a:ext cx="63752" cy="105482"/>
          </a:xfrm>
          <a:prstGeom prst="line">
            <a:avLst/>
          </a:prstGeom>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A5C4EC77-B636-FCDE-B2B3-66095C58BA6B}"/>
              </a:ext>
            </a:extLst>
          </p:cNvPr>
          <p:cNvSpPr/>
          <p:nvPr/>
        </p:nvSpPr>
        <p:spPr>
          <a:xfrm>
            <a:off x="10096500" y="5600700"/>
            <a:ext cx="707796" cy="6682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29">
            <a:extLst>
              <a:ext uri="{FF2B5EF4-FFF2-40B4-BE49-F238E27FC236}">
                <a16:creationId xmlns:a16="http://schemas.microsoft.com/office/drawing/2014/main" id="{F0D37DED-4ECA-3E2A-E039-9E23BBC3347B}"/>
              </a:ext>
            </a:extLst>
          </p:cNvPr>
          <p:cNvSpPr>
            <a:spLocks noGrp="1"/>
          </p:cNvSpPr>
          <p:nvPr>
            <p:ph type="sldNum" sz="quarter" idx="12"/>
          </p:nvPr>
        </p:nvSpPr>
        <p:spPr/>
        <p:txBody>
          <a:bodyPr/>
          <a:lstStyle/>
          <a:p>
            <a:fld id="{3A98EE3D-8CD1-4C3F-BD1C-C98C9596463C}" type="slidenum">
              <a:rPr lang="en-US" smtClean="0"/>
              <a:t>16</a:t>
            </a:fld>
            <a:endParaRPr lang="en-US" dirty="0"/>
          </a:p>
        </p:txBody>
      </p:sp>
      <p:cxnSp>
        <p:nvCxnSpPr>
          <p:cNvPr id="4" name="Straight Connector 3">
            <a:extLst>
              <a:ext uri="{FF2B5EF4-FFF2-40B4-BE49-F238E27FC236}">
                <a16:creationId xmlns:a16="http://schemas.microsoft.com/office/drawing/2014/main" id="{13A9870D-64D1-BAEF-AEE8-A4CE296F3216}"/>
              </a:ext>
            </a:extLst>
          </p:cNvPr>
          <p:cNvCxnSpPr>
            <a:stCxn id="21" idx="0"/>
          </p:cNvCxnSpPr>
          <p:nvPr/>
        </p:nvCxnSpPr>
        <p:spPr>
          <a:xfrm flipH="1">
            <a:off x="10374923" y="5600700"/>
            <a:ext cx="75475" cy="1230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E1BC57F-14E2-655D-3660-D48135E2CAFE}"/>
              </a:ext>
            </a:extLst>
          </p:cNvPr>
          <p:cNvCxnSpPr>
            <a:stCxn id="21" idx="0"/>
          </p:cNvCxnSpPr>
          <p:nvPr/>
        </p:nvCxnSpPr>
        <p:spPr>
          <a:xfrm flipH="1" flipV="1">
            <a:off x="10374923" y="5512777"/>
            <a:ext cx="75475" cy="879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1C3566A-9B70-5A93-58D7-929407D0BD02}"/>
              </a:ext>
            </a:extLst>
          </p:cNvPr>
          <p:cNvCxnSpPr/>
          <p:nvPr/>
        </p:nvCxnSpPr>
        <p:spPr>
          <a:xfrm flipV="1">
            <a:off x="10450398" y="6163408"/>
            <a:ext cx="65202" cy="1055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336049A-E6E9-6D27-438C-DC350FD01268}"/>
              </a:ext>
            </a:extLst>
          </p:cNvPr>
          <p:cNvCxnSpPr>
            <a:stCxn id="21" idx="4"/>
          </p:cNvCxnSpPr>
          <p:nvPr/>
        </p:nvCxnSpPr>
        <p:spPr>
          <a:xfrm>
            <a:off x="10450398" y="6268941"/>
            <a:ext cx="126748" cy="10548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2406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549E8B6-D6A4-AC32-E5B7-A3145D1AE502}"/>
              </a:ext>
            </a:extLst>
          </p:cNvPr>
          <p:cNvSpPr txBox="1"/>
          <p:nvPr/>
        </p:nvSpPr>
        <p:spPr>
          <a:xfrm>
            <a:off x="298939" y="325315"/>
            <a:ext cx="9223131"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Calculation of the Mueller matrix of the Quartz and output stokes vector </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3968FBD-FA2D-6836-235A-0F4706D187CA}"/>
                  </a:ext>
                </a:extLst>
              </p:cNvPr>
              <p:cNvSpPr txBox="1"/>
              <p:nvPr/>
            </p:nvSpPr>
            <p:spPr>
              <a:xfrm>
                <a:off x="650832" y="2782779"/>
                <a:ext cx="6731586"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M</m:t>
                      </m:r>
                      <m:r>
                        <m:rPr>
                          <m:sty m:val="p"/>
                        </m:rPr>
                        <a:rPr lang="en-US" b="0" i="0" baseline="-25000" smtClean="0">
                          <a:latin typeface="Cambria Math" panose="02040503050406030204" pitchFamily="18" charset="0"/>
                        </a:rPr>
                        <m:t>HWP</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m:rPr>
                                    <m:brk m:alnAt="7"/>
                                  </m:rPr>
                                  <a:rPr lang="en-US" i="1">
                                    <a:latin typeface="Cambria Math" panose="02040503050406030204" pitchFamily="18" charset="0"/>
                                  </a:rPr>
                                  <m:t>0</m:t>
                                </m:r>
                                <m:r>
                                  <a:rPr lang="en-US" i="1">
                                    <a:latin typeface="Cambria Math" panose="02040503050406030204" pitchFamily="18" charset="0"/>
                                  </a:rPr>
                                  <m:t>.9119164</m:t>
                                </m:r>
                              </m:e>
                              <m:e>
                                <m:r>
                                  <a:rPr lang="en-US" i="1">
                                    <a:latin typeface="Cambria Math" panose="02040503050406030204" pitchFamily="18" charset="0"/>
                                  </a:rPr>
                                  <m:t>0.05784294</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i="1">
                                    <a:latin typeface="Cambria Math" panose="02040503050406030204" pitchFamily="18" charset="0"/>
                                  </a:rPr>
                                  <m:t>0.05784294</m:t>
                                </m:r>
                              </m:e>
                              <m:e>
                                <m:r>
                                  <a:rPr lang="en-US" i="1">
                                    <a:latin typeface="Cambria Math" panose="02040503050406030204" pitchFamily="18" charset="0"/>
                                  </a:rPr>
                                  <m:t>0.91191643</m:t>
                                </m:r>
                              </m:e>
                              <m:e>
                                <m:r>
                                  <a:rPr lang="en-US" b="0" i="1" smtClean="0">
                                    <a:latin typeface="Cambria Math" panose="02040503050406030204" pitchFamily="18" charset="0"/>
                                  </a:rPr>
                                  <m:t> 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i="1">
                                    <a:latin typeface="Cambria Math" panose="02040503050406030204" pitchFamily="18" charset="0"/>
                                  </a:rPr>
                                  <m:t>−0.06133062</m:t>
                                </m:r>
                              </m:e>
                              <m:e>
                                <m:r>
                                  <a:rPr lang="en-US" i="1">
                                    <a:latin typeface="Cambria Math" panose="02040503050406030204" pitchFamily="18" charset="0"/>
                                  </a:rPr>
                                  <m:t>−0.90801119</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i="1">
                                    <a:latin typeface="Cambria Math" panose="02040503050406030204" pitchFamily="18" charset="0"/>
                                  </a:rPr>
                                  <m:t>0.90801119</m:t>
                                </m:r>
                              </m:e>
                              <m:e>
                                <m:r>
                                  <a:rPr lang="en-US" i="1">
                                    <a:latin typeface="Cambria Math" panose="02040503050406030204" pitchFamily="18" charset="0"/>
                                  </a:rPr>
                                  <m:t>−0.06133062</m:t>
                                </m:r>
                              </m:e>
                            </m:mr>
                          </m:m>
                        </m:e>
                      </m:d>
                    </m:oMath>
                  </m:oMathPara>
                </a14:m>
                <a:endParaRPr lang="en-US" dirty="0"/>
              </a:p>
            </p:txBody>
          </p:sp>
        </mc:Choice>
        <mc:Fallback xmlns="">
          <p:sp>
            <p:nvSpPr>
              <p:cNvPr id="13" name="TextBox 12">
                <a:extLst>
                  <a:ext uri="{FF2B5EF4-FFF2-40B4-BE49-F238E27FC236}">
                    <a16:creationId xmlns:a16="http://schemas.microsoft.com/office/drawing/2014/main" id="{63968FBD-FA2D-6836-235A-0F4706D187CA}"/>
                  </a:ext>
                </a:extLst>
              </p:cNvPr>
              <p:cNvSpPr txBox="1">
                <a:spLocks noRot="1" noChangeAspect="1" noMove="1" noResize="1" noEditPoints="1" noAdjustHandles="1" noChangeArrowheads="1" noChangeShapeType="1" noTextEdit="1"/>
              </p:cNvSpPr>
              <p:nvPr/>
            </p:nvSpPr>
            <p:spPr>
              <a:xfrm>
                <a:off x="650832" y="2782779"/>
                <a:ext cx="6731586" cy="1020472"/>
              </a:xfrm>
              <a:prstGeom prst="rect">
                <a:avLst/>
              </a:prstGeom>
              <a:blipFill>
                <a:blip r:embed="rId2"/>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9BDAABBB-54A9-3350-7C24-FAC6BAD56457}"/>
              </a:ext>
            </a:extLst>
          </p:cNvPr>
          <p:cNvSpPr txBox="1"/>
          <p:nvPr/>
        </p:nvSpPr>
        <p:spPr>
          <a:xfrm>
            <a:off x="571701" y="1314381"/>
            <a:ext cx="3587263" cy="923330"/>
          </a:xfrm>
          <a:prstGeom prst="rect">
            <a:avLst/>
          </a:prstGeom>
          <a:noFill/>
        </p:spPr>
        <p:txBody>
          <a:bodyPr wrap="square" rtlCol="0">
            <a:spAutoFit/>
          </a:bodyPr>
          <a:lstStyle/>
          <a:p>
            <a:pPr marL="285750" indent="-285750">
              <a:buFont typeface="Arial" panose="020B0604020202020204" pitchFamily="34" charset="0"/>
              <a:buChar char="•"/>
            </a:pPr>
            <a:r>
              <a:rPr lang="en-US" dirty="0"/>
              <a:t>n</a:t>
            </a:r>
            <a:r>
              <a:rPr lang="en-US" baseline="-25000" dirty="0"/>
              <a:t>o</a:t>
            </a:r>
            <a:r>
              <a:rPr lang="en-US" dirty="0"/>
              <a:t> = 1.5445; </a:t>
            </a:r>
          </a:p>
          <a:p>
            <a:pPr marL="285750" indent="-285750">
              <a:buFont typeface="Arial" panose="020B0604020202020204" pitchFamily="34" charset="0"/>
              <a:buChar char="•"/>
            </a:pPr>
            <a:r>
              <a:rPr lang="en-US" dirty="0"/>
              <a:t>n</a:t>
            </a:r>
            <a:r>
              <a:rPr lang="en-US" baseline="-25000" dirty="0"/>
              <a:t>e</a:t>
            </a:r>
            <a:r>
              <a:rPr lang="en-US" dirty="0"/>
              <a:t> = 1.55338; </a:t>
            </a:r>
          </a:p>
          <a:p>
            <a:pPr marL="285750" indent="-285750">
              <a:buFont typeface="Arial" panose="020B0604020202020204" pitchFamily="34" charset="0"/>
              <a:buChar char="•"/>
            </a:pPr>
            <a:r>
              <a:rPr lang="en-US" dirty="0"/>
              <a:t>thickness(t) = 17,305.585nm</a:t>
            </a:r>
          </a:p>
        </p:txBody>
      </p:sp>
      <p:sp>
        <p:nvSpPr>
          <p:cNvPr id="17" name="TextBox 16">
            <a:extLst>
              <a:ext uri="{FF2B5EF4-FFF2-40B4-BE49-F238E27FC236}">
                <a16:creationId xmlns:a16="http://schemas.microsoft.com/office/drawing/2014/main" id="{1DD108CD-1265-0E34-9CF6-49D34C114C1F}"/>
              </a:ext>
            </a:extLst>
          </p:cNvPr>
          <p:cNvSpPr txBox="1"/>
          <p:nvPr/>
        </p:nvSpPr>
        <p:spPr>
          <a:xfrm>
            <a:off x="246185" y="807431"/>
            <a:ext cx="6242538" cy="369332"/>
          </a:xfrm>
          <a:prstGeom prst="rect">
            <a:avLst/>
          </a:prstGeom>
          <a:noFill/>
        </p:spPr>
        <p:txBody>
          <a:bodyPr wrap="square" rtlCol="0">
            <a:spAutoFit/>
          </a:bodyPr>
          <a:lstStyle/>
          <a:p>
            <a:pPr marL="285750" indent="-285750">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Quartz</a:t>
            </a:r>
            <a:r>
              <a:rPr lang="en-US" dirty="0">
                <a:latin typeface="Times New Roman" panose="02020603050405020304" pitchFamily="18" charset="0"/>
                <a:cs typeface="Times New Roman" panose="02020603050405020304" pitchFamily="18" charset="0"/>
              </a:rPr>
              <a:t> as a </a:t>
            </a:r>
            <a:r>
              <a:rPr lang="en-US" b="1" dirty="0">
                <a:latin typeface="Times New Roman" panose="02020603050405020304" pitchFamily="18" charset="0"/>
                <a:cs typeface="Times New Roman" panose="02020603050405020304" pitchFamily="18" charset="0"/>
              </a:rPr>
              <a:t>Quarter wave plate </a:t>
            </a:r>
            <a:r>
              <a:rPr lang="en-US" dirty="0">
                <a:latin typeface="Times New Roman" panose="02020603050405020304" pitchFamily="18" charset="0"/>
                <a:cs typeface="Times New Roman" panose="02020603050405020304" pitchFamily="18" charset="0"/>
              </a:rPr>
              <a:t>for wavelength(</a:t>
            </a:r>
            <a:r>
              <a:rPr lang="el-GR" dirty="0">
                <a:latin typeface="Times New Roman" panose="02020603050405020304" pitchFamily="18" charset="0"/>
                <a:cs typeface="Times New Roman" panose="02020603050405020304" pitchFamily="18" charset="0"/>
              </a:rPr>
              <a:t>λ</a:t>
            </a:r>
            <a:r>
              <a:rPr lang="en-US" dirty="0">
                <a:latin typeface="Times New Roman" panose="02020603050405020304" pitchFamily="18" charset="0"/>
                <a:cs typeface="Times New Roman" panose="02020603050405020304" pitchFamily="18" charset="0"/>
              </a:rPr>
              <a:t>)=632nm</a:t>
            </a:r>
          </a:p>
        </p:txBody>
      </p:sp>
      <p:sp>
        <p:nvSpPr>
          <p:cNvPr id="18" name="Rectangle 17">
            <a:extLst>
              <a:ext uri="{FF2B5EF4-FFF2-40B4-BE49-F238E27FC236}">
                <a16:creationId xmlns:a16="http://schemas.microsoft.com/office/drawing/2014/main" id="{E084BE33-05AB-2348-3EB0-D328603E6EE6}"/>
              </a:ext>
            </a:extLst>
          </p:cNvPr>
          <p:cNvSpPr/>
          <p:nvPr/>
        </p:nvSpPr>
        <p:spPr>
          <a:xfrm>
            <a:off x="9056076" y="1266120"/>
            <a:ext cx="316523" cy="132763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74DFFC7B-276C-5A02-4D16-D0A49452DB4E}"/>
              </a:ext>
            </a:extLst>
          </p:cNvPr>
          <p:cNvCxnSpPr>
            <a:stCxn id="18" idx="0"/>
          </p:cNvCxnSpPr>
          <p:nvPr/>
        </p:nvCxnSpPr>
        <p:spPr>
          <a:xfrm flipH="1" flipV="1">
            <a:off x="9214337" y="879231"/>
            <a:ext cx="1" cy="3868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F766539A-1359-470E-9CB5-4387CB99536E}"/>
              </a:ext>
            </a:extLst>
          </p:cNvPr>
          <p:cNvCxnSpPr>
            <a:stCxn id="18" idx="2"/>
          </p:cNvCxnSpPr>
          <p:nvPr/>
        </p:nvCxnSpPr>
        <p:spPr>
          <a:xfrm flipH="1">
            <a:off x="9214337" y="2593758"/>
            <a:ext cx="1" cy="3780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37AFC497-F898-0BD7-7386-1B09F77CA6C5}"/>
              </a:ext>
            </a:extLst>
          </p:cNvPr>
          <p:cNvCxnSpPr>
            <a:stCxn id="18" idx="3"/>
          </p:cNvCxnSpPr>
          <p:nvPr/>
        </p:nvCxnSpPr>
        <p:spPr>
          <a:xfrm>
            <a:off x="9372599" y="1929939"/>
            <a:ext cx="9056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C59134E7-C169-900C-4196-18FEDA1C443A}"/>
              </a:ext>
            </a:extLst>
          </p:cNvPr>
          <p:cNvCxnSpPr>
            <a:endCxn id="18" idx="1"/>
          </p:cNvCxnSpPr>
          <p:nvPr/>
        </p:nvCxnSpPr>
        <p:spPr>
          <a:xfrm>
            <a:off x="8238392" y="1929939"/>
            <a:ext cx="8176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21E0D592-B932-E663-D72A-20735AF51EAB}"/>
              </a:ext>
            </a:extLst>
          </p:cNvPr>
          <p:cNvSpPr txBox="1"/>
          <p:nvPr/>
        </p:nvSpPr>
        <p:spPr>
          <a:xfrm>
            <a:off x="8423031" y="1617785"/>
            <a:ext cx="316523" cy="369332"/>
          </a:xfrm>
          <a:prstGeom prst="rect">
            <a:avLst/>
          </a:prstGeom>
          <a:noFill/>
        </p:spPr>
        <p:txBody>
          <a:bodyPr wrap="square" rtlCol="0">
            <a:spAutoFit/>
          </a:bodyPr>
          <a:lstStyle/>
          <a:p>
            <a:r>
              <a:rPr lang="en-US" dirty="0"/>
              <a:t>S</a:t>
            </a:r>
          </a:p>
        </p:txBody>
      </p:sp>
      <p:sp>
        <p:nvSpPr>
          <p:cNvPr id="31" name="TextBox 30">
            <a:extLst>
              <a:ext uri="{FF2B5EF4-FFF2-40B4-BE49-F238E27FC236}">
                <a16:creationId xmlns:a16="http://schemas.microsoft.com/office/drawing/2014/main" id="{50EFFF2B-AF89-5B56-DF26-A9584DB3DE7D}"/>
              </a:ext>
            </a:extLst>
          </p:cNvPr>
          <p:cNvSpPr txBox="1"/>
          <p:nvPr/>
        </p:nvSpPr>
        <p:spPr>
          <a:xfrm>
            <a:off x="9689121" y="1591380"/>
            <a:ext cx="553916" cy="369332"/>
          </a:xfrm>
          <a:prstGeom prst="rect">
            <a:avLst/>
          </a:prstGeom>
          <a:noFill/>
        </p:spPr>
        <p:txBody>
          <a:bodyPr wrap="square" rtlCol="0">
            <a:spAutoFit/>
          </a:bodyPr>
          <a:lstStyle/>
          <a:p>
            <a:r>
              <a:rPr lang="en-US" dirty="0"/>
              <a:t>S’</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D6D0EED-ADD8-4107-8E48-F37AFA6C8099}"/>
                  </a:ext>
                </a:extLst>
              </p:cNvPr>
              <p:cNvSpPr txBox="1"/>
              <p:nvPr/>
            </p:nvSpPr>
            <p:spPr>
              <a:xfrm>
                <a:off x="650832" y="4321571"/>
                <a:ext cx="1099468"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baseline="-25000" smtClean="0">
                          <a:latin typeface="Cambria Math" panose="02040503050406030204" pitchFamily="18" charset="0"/>
                        </a:rPr>
                        <m:t>𝐿𝐻𝑃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rPr>
                                  <m:t>0</m:t>
                                </m:r>
                              </m:e>
                            </m:mr>
                          </m:m>
                        </m:e>
                      </m:d>
                    </m:oMath>
                  </m:oMathPara>
                </a14:m>
                <a:endParaRPr lang="en-US" dirty="0"/>
              </a:p>
            </p:txBody>
          </p:sp>
        </mc:Choice>
        <mc:Fallback xmlns="">
          <p:sp>
            <p:nvSpPr>
              <p:cNvPr id="32" name="TextBox 31">
                <a:extLst>
                  <a:ext uri="{FF2B5EF4-FFF2-40B4-BE49-F238E27FC236}">
                    <a16:creationId xmlns:a16="http://schemas.microsoft.com/office/drawing/2014/main" id="{2D6D0EED-ADD8-4107-8E48-F37AFA6C8099}"/>
                  </a:ext>
                </a:extLst>
              </p:cNvPr>
              <p:cNvSpPr txBox="1">
                <a:spLocks noRot="1" noChangeAspect="1" noMove="1" noResize="1" noEditPoints="1" noAdjustHandles="1" noChangeArrowheads="1" noChangeShapeType="1" noTextEdit="1"/>
              </p:cNvSpPr>
              <p:nvPr/>
            </p:nvSpPr>
            <p:spPr>
              <a:xfrm>
                <a:off x="650832" y="4321571"/>
                <a:ext cx="1099468" cy="102047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55EBC44-EF4E-6BDA-A778-4931B14E7AEA}"/>
                  </a:ext>
                </a:extLst>
              </p:cNvPr>
              <p:cNvSpPr txBox="1"/>
              <p:nvPr/>
            </p:nvSpPr>
            <p:spPr>
              <a:xfrm>
                <a:off x="2365333" y="4310560"/>
                <a:ext cx="2232791"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baseline="-25000" smtClean="0">
                          <a:latin typeface="Cambria Math" panose="02040503050406030204" pitchFamily="18" charset="0"/>
                        </a:rPr>
                        <m:t>𝐿𝐻𝑃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i="1">
                                    <a:latin typeface="Cambria Math" panose="02040503050406030204" pitchFamily="18" charset="0"/>
                                  </a:rPr>
                                  <m:t>0</m:t>
                                </m:r>
                                <m:r>
                                  <a:rPr lang="en-US" i="1">
                                    <a:latin typeface="Cambria Math" panose="02040503050406030204" pitchFamily="18" charset="0"/>
                                  </a:rPr>
                                  <m:t>.96975937</m:t>
                                </m:r>
                              </m:e>
                            </m:mr>
                            <m:mr>
                              <m:e>
                                <m:r>
                                  <a:rPr lang="en-US" i="1">
                                    <a:latin typeface="Cambria Math" panose="02040503050406030204" pitchFamily="18" charset="0"/>
                                  </a:rPr>
                                  <m:t>0.96975937</m:t>
                                </m:r>
                              </m:e>
                            </m:mr>
                            <m:mr>
                              <m:e>
                                <m:r>
                                  <a:rPr lang="en-US" b="0" i="1" smtClean="0">
                                    <a:latin typeface="Cambria Math" panose="02040503050406030204" pitchFamily="18" charset="0"/>
                                  </a:rPr>
                                  <m:t>0</m:t>
                                </m:r>
                              </m:e>
                            </m:mr>
                            <m:mr>
                              <m:e>
                                <m:r>
                                  <a:rPr lang="en-US" b="0" i="1" smtClean="0">
                                    <a:latin typeface="Cambria Math" panose="02040503050406030204" pitchFamily="18" charset="0"/>
                                  </a:rPr>
                                  <m:t>0</m:t>
                                </m:r>
                              </m:e>
                            </m:mr>
                          </m:m>
                        </m:e>
                      </m:d>
                    </m:oMath>
                  </m:oMathPara>
                </a14:m>
                <a:endParaRPr lang="en-US" dirty="0"/>
              </a:p>
            </p:txBody>
          </p:sp>
        </mc:Choice>
        <mc:Fallback xmlns="">
          <p:sp>
            <p:nvSpPr>
              <p:cNvPr id="33" name="TextBox 32">
                <a:extLst>
                  <a:ext uri="{FF2B5EF4-FFF2-40B4-BE49-F238E27FC236}">
                    <a16:creationId xmlns:a16="http://schemas.microsoft.com/office/drawing/2014/main" id="{D55EBC44-EF4E-6BDA-A778-4931B14E7AEA}"/>
                  </a:ext>
                </a:extLst>
              </p:cNvPr>
              <p:cNvSpPr txBox="1">
                <a:spLocks noRot="1" noChangeAspect="1" noMove="1" noResize="1" noEditPoints="1" noAdjustHandles="1" noChangeArrowheads="1" noChangeShapeType="1" noTextEdit="1"/>
              </p:cNvSpPr>
              <p:nvPr/>
            </p:nvSpPr>
            <p:spPr>
              <a:xfrm>
                <a:off x="2365333" y="4310560"/>
                <a:ext cx="2232791" cy="1020472"/>
              </a:xfrm>
              <a:prstGeom prst="rect">
                <a:avLst/>
              </a:prstGeom>
              <a:blipFill>
                <a:blip r:embed="rId4"/>
                <a:stretch>
                  <a:fillRect/>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8B11B952-6077-DBBE-57EB-41265C1CAD2B}"/>
              </a:ext>
            </a:extLst>
          </p:cNvPr>
          <p:cNvSpPr txBox="1"/>
          <p:nvPr/>
        </p:nvSpPr>
        <p:spPr>
          <a:xfrm>
            <a:off x="298939" y="4703940"/>
            <a:ext cx="264601"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t> </a:t>
            </a:r>
          </a:p>
        </p:txBody>
      </p:sp>
      <p:sp>
        <p:nvSpPr>
          <p:cNvPr id="37" name="Arrow: Right 36">
            <a:extLst>
              <a:ext uri="{FF2B5EF4-FFF2-40B4-BE49-F238E27FC236}">
                <a16:creationId xmlns:a16="http://schemas.microsoft.com/office/drawing/2014/main" id="{7A3A7AD3-C680-0658-FB8B-F75A3A87AE9E}"/>
              </a:ext>
            </a:extLst>
          </p:cNvPr>
          <p:cNvSpPr/>
          <p:nvPr/>
        </p:nvSpPr>
        <p:spPr>
          <a:xfrm>
            <a:off x="1837592" y="4763674"/>
            <a:ext cx="342900" cy="114245"/>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31C4834C-DCC3-477A-060B-ABFE62E49F7F}"/>
              </a:ext>
            </a:extLst>
          </p:cNvPr>
          <p:cNvSpPr txBox="1"/>
          <p:nvPr/>
        </p:nvSpPr>
        <p:spPr>
          <a:xfrm>
            <a:off x="6392006" y="4703940"/>
            <a:ext cx="536331"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t> </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C7E4B91-4B3D-93EE-8520-546B402BA448}"/>
                  </a:ext>
                </a:extLst>
              </p:cNvPr>
              <p:cNvSpPr txBox="1"/>
              <p:nvPr/>
            </p:nvSpPr>
            <p:spPr>
              <a:xfrm>
                <a:off x="6928337" y="4321571"/>
                <a:ext cx="1094659"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baseline="-25000" smtClean="0">
                          <a:latin typeface="Cambria Math" panose="02040503050406030204" pitchFamily="18" charset="0"/>
                        </a:rPr>
                        <m:t>𝑅𝐶𝑃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oMath>
                  </m:oMathPara>
                </a14:m>
                <a:endParaRPr lang="en-US" dirty="0"/>
              </a:p>
            </p:txBody>
          </p:sp>
        </mc:Choice>
        <mc:Fallback xmlns="">
          <p:sp>
            <p:nvSpPr>
              <p:cNvPr id="41" name="TextBox 40">
                <a:extLst>
                  <a:ext uri="{FF2B5EF4-FFF2-40B4-BE49-F238E27FC236}">
                    <a16:creationId xmlns:a16="http://schemas.microsoft.com/office/drawing/2014/main" id="{5C7E4B91-4B3D-93EE-8520-546B402BA448}"/>
                  </a:ext>
                </a:extLst>
              </p:cNvPr>
              <p:cNvSpPr txBox="1">
                <a:spLocks noRot="1" noChangeAspect="1" noMove="1" noResize="1" noEditPoints="1" noAdjustHandles="1" noChangeArrowheads="1" noChangeShapeType="1" noTextEdit="1"/>
              </p:cNvSpPr>
              <p:nvPr/>
            </p:nvSpPr>
            <p:spPr>
              <a:xfrm>
                <a:off x="6928337" y="4321571"/>
                <a:ext cx="1094659" cy="102047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F7B9B6-AD00-9F5D-73F4-A60758AA592F}"/>
                  </a:ext>
                </a:extLst>
              </p:cNvPr>
              <p:cNvSpPr txBox="1"/>
              <p:nvPr/>
            </p:nvSpPr>
            <p:spPr>
              <a:xfrm>
                <a:off x="9056076" y="4242117"/>
                <a:ext cx="3026278"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′(−450</m:t>
                      </m:r>
                      <m:r>
                        <a:rPr lang="en-US" b="0" i="1" smtClean="0">
                          <a:latin typeface="Cambria Math" panose="02040503050406030204" pitchFamily="18" charset="0"/>
                        </a:rPr>
                        <m:t>𝐿𝑃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i="1">
                                    <a:latin typeface="Cambria Math" panose="02040503050406030204" pitchFamily="18" charset="0"/>
                                  </a:rPr>
                                  <m:t>0</m:t>
                                </m:r>
                                <m:r>
                                  <a:rPr lang="en-US" i="1">
                                    <a:latin typeface="Cambria Math" panose="02040503050406030204" pitchFamily="18" charset="0"/>
                                  </a:rPr>
                                  <m:t>.91191643</m:t>
                                </m:r>
                              </m:e>
                            </m:mr>
                            <m:mr>
                              <m:e>
                                <m:r>
                                  <a:rPr lang="en-US" i="1">
                                    <a:latin typeface="Cambria Math" panose="02040503050406030204" pitchFamily="18" charset="0"/>
                                  </a:rPr>
                                  <m:t>0.05784294</m:t>
                                </m:r>
                              </m:e>
                            </m:mr>
                            <m:mr>
                              <m:e>
                                <m:r>
                                  <a:rPr lang="en-US" i="1">
                                    <a:latin typeface="Cambria Math" panose="02040503050406030204" pitchFamily="18" charset="0"/>
                                  </a:rPr>
                                  <m:t>−0.90801119</m:t>
                                </m:r>
                              </m:e>
                            </m:mr>
                            <m:mr>
                              <m:e>
                                <m:r>
                                  <a:rPr lang="en-US" i="1">
                                    <a:latin typeface="Cambria Math" panose="02040503050406030204" pitchFamily="18" charset="0"/>
                                  </a:rPr>
                                  <m:t>−0.06133062</m:t>
                                </m:r>
                              </m:e>
                            </m:mr>
                          </m:m>
                        </m:e>
                      </m:d>
                    </m:oMath>
                  </m:oMathPara>
                </a14:m>
                <a:endParaRPr lang="en-US" dirty="0"/>
              </a:p>
            </p:txBody>
          </p:sp>
        </mc:Choice>
        <mc:Fallback xmlns="">
          <p:sp>
            <p:nvSpPr>
              <p:cNvPr id="42" name="TextBox 41">
                <a:extLst>
                  <a:ext uri="{FF2B5EF4-FFF2-40B4-BE49-F238E27FC236}">
                    <a16:creationId xmlns:a16="http://schemas.microsoft.com/office/drawing/2014/main" id="{1AF7B9B6-AD00-9F5D-73F4-A60758AA592F}"/>
                  </a:ext>
                </a:extLst>
              </p:cNvPr>
              <p:cNvSpPr txBox="1">
                <a:spLocks noRot="1" noChangeAspect="1" noMove="1" noResize="1" noEditPoints="1" noAdjustHandles="1" noChangeArrowheads="1" noChangeShapeType="1" noTextEdit="1"/>
              </p:cNvSpPr>
              <p:nvPr/>
            </p:nvSpPr>
            <p:spPr>
              <a:xfrm>
                <a:off x="9056076" y="4242117"/>
                <a:ext cx="3026278" cy="1020472"/>
              </a:xfrm>
              <a:prstGeom prst="rect">
                <a:avLst/>
              </a:prstGeom>
              <a:blipFill>
                <a:blip r:embed="rId6"/>
                <a:stretch>
                  <a:fillRect/>
                </a:stretch>
              </a:blipFill>
            </p:spPr>
            <p:txBody>
              <a:bodyPr/>
              <a:lstStyle/>
              <a:p>
                <a:r>
                  <a:rPr lang="en-US">
                    <a:noFill/>
                  </a:rPr>
                  <a:t> </a:t>
                </a:r>
              </a:p>
            </p:txBody>
          </p:sp>
        </mc:Fallback>
      </mc:AlternateContent>
      <p:sp>
        <p:nvSpPr>
          <p:cNvPr id="43" name="Arrow: Right 42">
            <a:extLst>
              <a:ext uri="{FF2B5EF4-FFF2-40B4-BE49-F238E27FC236}">
                <a16:creationId xmlns:a16="http://schemas.microsoft.com/office/drawing/2014/main" id="{25077856-1374-00D9-20BB-EFF3F8F53326}"/>
              </a:ext>
            </a:extLst>
          </p:cNvPr>
          <p:cNvSpPr/>
          <p:nvPr/>
        </p:nvSpPr>
        <p:spPr>
          <a:xfrm>
            <a:off x="8379319" y="4752353"/>
            <a:ext cx="342900" cy="114245"/>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F75056FF-D98A-68CE-AC5B-38ECE4FEEC6C}"/>
              </a:ext>
            </a:extLst>
          </p:cNvPr>
          <p:cNvCxnSpPr/>
          <p:nvPr/>
        </p:nvCxnSpPr>
        <p:spPr>
          <a:xfrm>
            <a:off x="800100" y="5785338"/>
            <a:ext cx="75613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710C512-CBCA-D988-2EFA-558CFBA18732}"/>
              </a:ext>
            </a:extLst>
          </p:cNvPr>
          <p:cNvCxnSpPr/>
          <p:nvPr/>
        </p:nvCxnSpPr>
        <p:spPr>
          <a:xfrm>
            <a:off x="3182815" y="5785338"/>
            <a:ext cx="87923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373C29A-0BCF-F310-DEEC-2F52E3AE5D06}"/>
              </a:ext>
            </a:extLst>
          </p:cNvPr>
          <p:cNvSpPr/>
          <p:nvPr/>
        </p:nvSpPr>
        <p:spPr>
          <a:xfrm>
            <a:off x="7121769" y="5627077"/>
            <a:ext cx="756138" cy="78251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DB0406B2-87C0-EAD2-C739-FBD1969348FF}"/>
              </a:ext>
            </a:extLst>
          </p:cNvPr>
          <p:cNvCxnSpPr>
            <a:stCxn id="7" idx="0"/>
          </p:cNvCxnSpPr>
          <p:nvPr/>
        </p:nvCxnSpPr>
        <p:spPr>
          <a:xfrm flipV="1">
            <a:off x="7499838" y="5530362"/>
            <a:ext cx="87924" cy="967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386BFBA-3119-DC11-44ED-D1965510071C}"/>
              </a:ext>
            </a:extLst>
          </p:cNvPr>
          <p:cNvCxnSpPr>
            <a:stCxn id="7" idx="0"/>
          </p:cNvCxnSpPr>
          <p:nvPr/>
        </p:nvCxnSpPr>
        <p:spPr>
          <a:xfrm>
            <a:off x="7499838" y="5627077"/>
            <a:ext cx="87924" cy="1582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21703BE-9E82-5480-AAA4-74203FC57DB9}"/>
              </a:ext>
            </a:extLst>
          </p:cNvPr>
          <p:cNvCxnSpPr>
            <a:stCxn id="7" idx="4"/>
          </p:cNvCxnSpPr>
          <p:nvPr/>
        </p:nvCxnSpPr>
        <p:spPr>
          <a:xfrm flipH="1" flipV="1">
            <a:off x="7382418" y="6277708"/>
            <a:ext cx="117420" cy="1318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854F0A6-29E3-1542-9A3E-C72330B087A5}"/>
              </a:ext>
            </a:extLst>
          </p:cNvPr>
          <p:cNvCxnSpPr>
            <a:stCxn id="7" idx="4"/>
          </p:cNvCxnSpPr>
          <p:nvPr/>
        </p:nvCxnSpPr>
        <p:spPr>
          <a:xfrm flipH="1">
            <a:off x="7382418" y="6409590"/>
            <a:ext cx="117420" cy="1230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668CB14-6AE8-0745-4F60-94234CD81AC1}"/>
              </a:ext>
            </a:extLst>
          </p:cNvPr>
          <p:cNvCxnSpPr/>
          <p:nvPr/>
        </p:nvCxnSpPr>
        <p:spPr>
          <a:xfrm>
            <a:off x="9372599" y="5754564"/>
            <a:ext cx="685800" cy="52753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Slide Number Placeholder 23">
            <a:extLst>
              <a:ext uri="{FF2B5EF4-FFF2-40B4-BE49-F238E27FC236}">
                <a16:creationId xmlns:a16="http://schemas.microsoft.com/office/drawing/2014/main" id="{F28B48F4-A469-EEF8-5BF9-7CB1E7789435}"/>
              </a:ext>
            </a:extLst>
          </p:cNvPr>
          <p:cNvSpPr>
            <a:spLocks noGrp="1"/>
          </p:cNvSpPr>
          <p:nvPr>
            <p:ph type="sldNum" sz="quarter" idx="12"/>
          </p:nvPr>
        </p:nvSpPr>
        <p:spPr/>
        <p:txBody>
          <a:bodyPr/>
          <a:lstStyle/>
          <a:p>
            <a:fld id="{3A98EE3D-8CD1-4C3F-BD1C-C98C9596463C}" type="slidenum">
              <a:rPr lang="en-US" smtClean="0"/>
              <a:t>17</a:t>
            </a:fld>
            <a:endParaRPr lang="en-US" dirty="0"/>
          </a:p>
        </p:txBody>
      </p:sp>
    </p:spTree>
    <p:extLst>
      <p:ext uri="{BB962C8B-B14F-4D97-AF65-F5344CB8AC3E}">
        <p14:creationId xmlns:p14="http://schemas.microsoft.com/office/powerpoint/2010/main" val="3169568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549E8B6-D6A4-AC32-E5B7-A3145D1AE502}"/>
              </a:ext>
            </a:extLst>
          </p:cNvPr>
          <p:cNvSpPr txBox="1"/>
          <p:nvPr/>
        </p:nvSpPr>
        <p:spPr>
          <a:xfrm>
            <a:off x="298939" y="589057"/>
            <a:ext cx="9223131"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Calculation of the Mueller matrix of the YVO</a:t>
            </a:r>
            <a:r>
              <a:rPr lang="en-US" b="1" baseline="-25000" dirty="0">
                <a:latin typeface="Times New Roman" panose="02020603050405020304" pitchFamily="18" charset="0"/>
                <a:cs typeface="Times New Roman" panose="02020603050405020304" pitchFamily="18" charset="0"/>
              </a:rPr>
              <a:t>4</a:t>
            </a:r>
            <a:r>
              <a:rPr lang="en-US" b="1" dirty="0">
                <a:latin typeface="Times New Roman" panose="02020603050405020304" pitchFamily="18" charset="0"/>
                <a:cs typeface="Times New Roman" panose="02020603050405020304" pitchFamily="18" charset="0"/>
              </a:rPr>
              <a:t> and output stokes vector </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3968FBD-FA2D-6836-235A-0F4706D187CA}"/>
                  </a:ext>
                </a:extLst>
              </p:cNvPr>
              <p:cNvSpPr txBox="1"/>
              <p:nvPr/>
            </p:nvSpPr>
            <p:spPr>
              <a:xfrm>
                <a:off x="650832" y="2782779"/>
                <a:ext cx="6526402"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M</m:t>
                      </m:r>
                      <m:r>
                        <m:rPr>
                          <m:sty m:val="p"/>
                        </m:rPr>
                        <a:rPr lang="en-US" b="0" i="0" baseline="-25000" smtClean="0">
                          <a:latin typeface="Cambria Math" panose="02040503050406030204" pitchFamily="18" charset="0"/>
                        </a:rPr>
                        <m:t>HWP</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m:rPr>
                                    <m:brk m:alnAt="7"/>
                                  </m:rPr>
                                  <a:rPr lang="en-US" i="1">
                                    <a:latin typeface="Cambria Math" panose="02040503050406030204" pitchFamily="18" charset="0"/>
                                  </a:rPr>
                                  <m:t>0</m:t>
                                </m:r>
                                <m:r>
                                  <a:rPr lang="en-US" i="1">
                                    <a:latin typeface="Cambria Math" panose="02040503050406030204" pitchFamily="18" charset="0"/>
                                  </a:rPr>
                                  <m:t>.82048267</m:t>
                                </m:r>
                              </m:e>
                              <m:e>
                                <m:r>
                                  <a:rPr lang="en-US" i="1">
                                    <a:latin typeface="Cambria Math" panose="02040503050406030204" pitchFamily="18" charset="0"/>
                                  </a:rPr>
                                  <m:t>0.17696753</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i="1">
                                    <a:latin typeface="Cambria Math" panose="02040503050406030204" pitchFamily="18" charset="0"/>
                                  </a:rPr>
                                  <m:t>0.17696753</m:t>
                                </m:r>
                              </m:e>
                              <m:e>
                                <m:r>
                                  <a:rPr lang="en-US" i="1">
                                    <a:latin typeface="Cambria Math" panose="02040503050406030204" pitchFamily="18" charset="0"/>
                                  </a:rPr>
                                  <m:t>0.82048267</m:t>
                                </m:r>
                              </m:e>
                              <m:e>
                                <m:r>
                                  <a:rPr lang="en-US" b="0" i="1" smtClean="0">
                                    <a:latin typeface="Cambria Math" panose="02040503050406030204" pitchFamily="18" charset="0"/>
                                  </a:rPr>
                                  <m:t> 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i="1">
                                    <a:latin typeface="Cambria Math" panose="02040503050406030204" pitchFamily="18" charset="0"/>
                                  </a:rPr>
                                  <m:t>0.0236888</m:t>
                                </m:r>
                              </m:e>
                              <m:e>
                                <m:r>
                                  <a:rPr lang="en-US" i="1">
                                    <a:latin typeface="Cambria Math" panose="02040503050406030204" pitchFamily="18" charset="0"/>
                                  </a:rPr>
                                  <m:t>−0.8008203</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i="1">
                                    <a:latin typeface="Cambria Math" panose="02040503050406030204" pitchFamily="18" charset="0"/>
                                  </a:rPr>
                                  <m:t>0.8008203</m:t>
                                </m:r>
                              </m:e>
                              <m:e>
                                <m:r>
                                  <a:rPr lang="en-US" i="1">
                                    <a:latin typeface="Cambria Math" panose="02040503050406030204" pitchFamily="18" charset="0"/>
                                  </a:rPr>
                                  <m:t>0.0236888</m:t>
                                </m:r>
                              </m:e>
                            </m:mr>
                          </m:m>
                        </m:e>
                      </m:d>
                    </m:oMath>
                  </m:oMathPara>
                </a14:m>
                <a:endParaRPr lang="en-US" dirty="0"/>
              </a:p>
            </p:txBody>
          </p:sp>
        </mc:Choice>
        <mc:Fallback xmlns="">
          <p:sp>
            <p:nvSpPr>
              <p:cNvPr id="13" name="TextBox 12">
                <a:extLst>
                  <a:ext uri="{FF2B5EF4-FFF2-40B4-BE49-F238E27FC236}">
                    <a16:creationId xmlns:a16="http://schemas.microsoft.com/office/drawing/2014/main" id="{63968FBD-FA2D-6836-235A-0F4706D187CA}"/>
                  </a:ext>
                </a:extLst>
              </p:cNvPr>
              <p:cNvSpPr txBox="1">
                <a:spLocks noRot="1" noChangeAspect="1" noMove="1" noResize="1" noEditPoints="1" noAdjustHandles="1" noChangeArrowheads="1" noChangeShapeType="1" noTextEdit="1"/>
              </p:cNvSpPr>
              <p:nvPr/>
            </p:nvSpPr>
            <p:spPr>
              <a:xfrm>
                <a:off x="650832" y="2782779"/>
                <a:ext cx="6526402" cy="1020472"/>
              </a:xfrm>
              <a:prstGeom prst="rect">
                <a:avLst/>
              </a:prstGeom>
              <a:blipFill>
                <a:blip r:embed="rId2"/>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9BDAABBB-54A9-3350-7C24-FAC6BAD56457}"/>
              </a:ext>
            </a:extLst>
          </p:cNvPr>
          <p:cNvSpPr txBox="1"/>
          <p:nvPr/>
        </p:nvSpPr>
        <p:spPr>
          <a:xfrm>
            <a:off x="571702" y="1573851"/>
            <a:ext cx="3587263" cy="92333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a:t>
            </a:r>
            <a:r>
              <a:rPr lang="en-US" baseline="-25000" dirty="0">
                <a:latin typeface="Times New Roman" panose="02020603050405020304" pitchFamily="18" charset="0"/>
                <a:cs typeface="Times New Roman" panose="02020603050405020304" pitchFamily="18" charset="0"/>
              </a:rPr>
              <a:t>o</a:t>
            </a:r>
            <a:r>
              <a:rPr lang="en-US" dirty="0">
                <a:latin typeface="Times New Roman" panose="02020603050405020304" pitchFamily="18" charset="0"/>
                <a:cs typeface="Times New Roman" panose="02020603050405020304" pitchFamily="18" charset="0"/>
              </a:rPr>
              <a:t> = 1.9929;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a:t>
            </a:r>
            <a:r>
              <a:rPr lang="en-US" baseline="-25000" dirty="0">
                <a:latin typeface="Times New Roman" panose="02020603050405020304" pitchFamily="18" charset="0"/>
                <a:cs typeface="Times New Roman" panose="02020603050405020304" pitchFamily="18" charset="0"/>
              </a:rPr>
              <a:t>e</a:t>
            </a:r>
            <a:r>
              <a:rPr lang="en-US" dirty="0">
                <a:latin typeface="Times New Roman" panose="02020603050405020304" pitchFamily="18" charset="0"/>
                <a:cs typeface="Times New Roman" panose="02020603050405020304" pitchFamily="18" charset="0"/>
              </a:rPr>
              <a:t> = 2.2154;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thickness(t) = 711.011nm</a:t>
            </a:r>
          </a:p>
        </p:txBody>
      </p:sp>
      <p:sp>
        <p:nvSpPr>
          <p:cNvPr id="17" name="TextBox 16">
            <a:extLst>
              <a:ext uri="{FF2B5EF4-FFF2-40B4-BE49-F238E27FC236}">
                <a16:creationId xmlns:a16="http://schemas.microsoft.com/office/drawing/2014/main" id="{1DD108CD-1265-0E34-9CF6-49D34C114C1F}"/>
              </a:ext>
            </a:extLst>
          </p:cNvPr>
          <p:cNvSpPr txBox="1"/>
          <p:nvPr/>
        </p:nvSpPr>
        <p:spPr>
          <a:xfrm>
            <a:off x="219808" y="1081454"/>
            <a:ext cx="6242538" cy="369332"/>
          </a:xfrm>
          <a:prstGeom prst="rect">
            <a:avLst/>
          </a:prstGeom>
          <a:noFill/>
        </p:spPr>
        <p:txBody>
          <a:bodyPr wrap="square" rtlCol="0">
            <a:spAutoFit/>
          </a:bodyPr>
          <a:lstStyle/>
          <a:p>
            <a:pPr marL="285750" indent="-285750">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YVO</a:t>
            </a:r>
            <a:r>
              <a:rPr lang="en-US" b="1" baseline="-25000" dirty="0">
                <a:latin typeface="Times New Roman" panose="02020603050405020304" pitchFamily="18" charset="0"/>
                <a:cs typeface="Times New Roman" panose="02020603050405020304" pitchFamily="18" charset="0"/>
              </a:rPr>
              <a:t>4</a:t>
            </a:r>
            <a:r>
              <a:rPr lang="en-US" dirty="0">
                <a:latin typeface="Times New Roman" panose="02020603050405020304" pitchFamily="18" charset="0"/>
                <a:cs typeface="Times New Roman" panose="02020603050405020304" pitchFamily="18" charset="0"/>
              </a:rPr>
              <a:t> as a </a:t>
            </a:r>
            <a:r>
              <a:rPr lang="en-US" b="1" dirty="0">
                <a:latin typeface="Times New Roman" panose="02020603050405020304" pitchFamily="18" charset="0"/>
                <a:cs typeface="Times New Roman" panose="02020603050405020304" pitchFamily="18" charset="0"/>
              </a:rPr>
              <a:t>Quarter wave plate </a:t>
            </a:r>
            <a:r>
              <a:rPr lang="en-US" dirty="0">
                <a:latin typeface="Times New Roman" panose="02020603050405020304" pitchFamily="18" charset="0"/>
                <a:cs typeface="Times New Roman" panose="02020603050405020304" pitchFamily="18" charset="0"/>
              </a:rPr>
              <a:t>for wavelength(</a:t>
            </a:r>
            <a:r>
              <a:rPr lang="el-GR" dirty="0">
                <a:latin typeface="Times New Roman" panose="02020603050405020304" pitchFamily="18" charset="0"/>
                <a:cs typeface="Times New Roman" panose="02020603050405020304" pitchFamily="18" charset="0"/>
              </a:rPr>
              <a:t>λ</a:t>
            </a:r>
            <a:r>
              <a:rPr lang="en-US" dirty="0">
                <a:latin typeface="Times New Roman" panose="02020603050405020304" pitchFamily="18" charset="0"/>
                <a:cs typeface="Times New Roman" panose="02020603050405020304" pitchFamily="18" charset="0"/>
              </a:rPr>
              <a:t>)=632.8nm</a:t>
            </a:r>
          </a:p>
        </p:txBody>
      </p:sp>
      <p:sp>
        <p:nvSpPr>
          <p:cNvPr id="18" name="Rectangle 17">
            <a:extLst>
              <a:ext uri="{FF2B5EF4-FFF2-40B4-BE49-F238E27FC236}">
                <a16:creationId xmlns:a16="http://schemas.microsoft.com/office/drawing/2014/main" id="{E084BE33-05AB-2348-3EB0-D328603E6EE6}"/>
              </a:ext>
            </a:extLst>
          </p:cNvPr>
          <p:cNvSpPr/>
          <p:nvPr/>
        </p:nvSpPr>
        <p:spPr>
          <a:xfrm>
            <a:off x="9056076" y="1266120"/>
            <a:ext cx="316523" cy="132763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74DFFC7B-276C-5A02-4D16-D0A49452DB4E}"/>
              </a:ext>
            </a:extLst>
          </p:cNvPr>
          <p:cNvCxnSpPr>
            <a:stCxn id="18" idx="0"/>
          </p:cNvCxnSpPr>
          <p:nvPr/>
        </p:nvCxnSpPr>
        <p:spPr>
          <a:xfrm flipH="1" flipV="1">
            <a:off x="9214337" y="879231"/>
            <a:ext cx="1" cy="3868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F766539A-1359-470E-9CB5-4387CB99536E}"/>
              </a:ext>
            </a:extLst>
          </p:cNvPr>
          <p:cNvCxnSpPr>
            <a:stCxn id="18" idx="2"/>
          </p:cNvCxnSpPr>
          <p:nvPr/>
        </p:nvCxnSpPr>
        <p:spPr>
          <a:xfrm flipH="1">
            <a:off x="9214337" y="2593758"/>
            <a:ext cx="1" cy="3780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37AFC497-F898-0BD7-7386-1B09F77CA6C5}"/>
              </a:ext>
            </a:extLst>
          </p:cNvPr>
          <p:cNvCxnSpPr>
            <a:stCxn id="18" idx="3"/>
          </p:cNvCxnSpPr>
          <p:nvPr/>
        </p:nvCxnSpPr>
        <p:spPr>
          <a:xfrm>
            <a:off x="9372599" y="1929939"/>
            <a:ext cx="9056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C59134E7-C169-900C-4196-18FEDA1C443A}"/>
              </a:ext>
            </a:extLst>
          </p:cNvPr>
          <p:cNvCxnSpPr>
            <a:endCxn id="18" idx="1"/>
          </p:cNvCxnSpPr>
          <p:nvPr/>
        </p:nvCxnSpPr>
        <p:spPr>
          <a:xfrm>
            <a:off x="8238392" y="1929939"/>
            <a:ext cx="8176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21E0D592-B932-E663-D72A-20735AF51EAB}"/>
              </a:ext>
            </a:extLst>
          </p:cNvPr>
          <p:cNvSpPr txBox="1"/>
          <p:nvPr/>
        </p:nvSpPr>
        <p:spPr>
          <a:xfrm>
            <a:off x="8423031" y="1617785"/>
            <a:ext cx="316523" cy="369332"/>
          </a:xfrm>
          <a:prstGeom prst="rect">
            <a:avLst/>
          </a:prstGeom>
          <a:noFill/>
        </p:spPr>
        <p:txBody>
          <a:bodyPr wrap="square" rtlCol="0">
            <a:spAutoFit/>
          </a:bodyPr>
          <a:lstStyle/>
          <a:p>
            <a:r>
              <a:rPr lang="en-US" dirty="0"/>
              <a:t>S</a:t>
            </a:r>
          </a:p>
        </p:txBody>
      </p:sp>
      <p:sp>
        <p:nvSpPr>
          <p:cNvPr id="31" name="TextBox 30">
            <a:extLst>
              <a:ext uri="{FF2B5EF4-FFF2-40B4-BE49-F238E27FC236}">
                <a16:creationId xmlns:a16="http://schemas.microsoft.com/office/drawing/2014/main" id="{50EFFF2B-AF89-5B56-DF26-A9584DB3DE7D}"/>
              </a:ext>
            </a:extLst>
          </p:cNvPr>
          <p:cNvSpPr txBox="1"/>
          <p:nvPr/>
        </p:nvSpPr>
        <p:spPr>
          <a:xfrm>
            <a:off x="9689121" y="1591380"/>
            <a:ext cx="553916" cy="369332"/>
          </a:xfrm>
          <a:prstGeom prst="rect">
            <a:avLst/>
          </a:prstGeom>
          <a:noFill/>
        </p:spPr>
        <p:txBody>
          <a:bodyPr wrap="square" rtlCol="0">
            <a:spAutoFit/>
          </a:bodyPr>
          <a:lstStyle/>
          <a:p>
            <a:r>
              <a:rPr lang="en-US" dirty="0"/>
              <a:t>S’</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D6D0EED-ADD8-4107-8E48-F37AFA6C8099}"/>
                  </a:ext>
                </a:extLst>
              </p:cNvPr>
              <p:cNvSpPr txBox="1"/>
              <p:nvPr/>
            </p:nvSpPr>
            <p:spPr>
              <a:xfrm>
                <a:off x="650832" y="4321571"/>
                <a:ext cx="1099468"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baseline="-25000" smtClean="0">
                          <a:latin typeface="Cambria Math" panose="02040503050406030204" pitchFamily="18" charset="0"/>
                        </a:rPr>
                        <m:t>𝐿𝐻𝑃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rPr>
                                  <m:t>0</m:t>
                                </m:r>
                              </m:e>
                            </m:mr>
                          </m:m>
                        </m:e>
                      </m:d>
                    </m:oMath>
                  </m:oMathPara>
                </a14:m>
                <a:endParaRPr lang="en-US" dirty="0"/>
              </a:p>
            </p:txBody>
          </p:sp>
        </mc:Choice>
        <mc:Fallback xmlns="">
          <p:sp>
            <p:nvSpPr>
              <p:cNvPr id="32" name="TextBox 31">
                <a:extLst>
                  <a:ext uri="{FF2B5EF4-FFF2-40B4-BE49-F238E27FC236}">
                    <a16:creationId xmlns:a16="http://schemas.microsoft.com/office/drawing/2014/main" id="{2D6D0EED-ADD8-4107-8E48-F37AFA6C8099}"/>
                  </a:ext>
                </a:extLst>
              </p:cNvPr>
              <p:cNvSpPr txBox="1">
                <a:spLocks noRot="1" noChangeAspect="1" noMove="1" noResize="1" noEditPoints="1" noAdjustHandles="1" noChangeArrowheads="1" noChangeShapeType="1" noTextEdit="1"/>
              </p:cNvSpPr>
              <p:nvPr/>
            </p:nvSpPr>
            <p:spPr>
              <a:xfrm>
                <a:off x="650832" y="4321571"/>
                <a:ext cx="1099468" cy="102047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55EBC44-EF4E-6BDA-A778-4931B14E7AEA}"/>
                  </a:ext>
                </a:extLst>
              </p:cNvPr>
              <p:cNvSpPr txBox="1"/>
              <p:nvPr/>
            </p:nvSpPr>
            <p:spPr>
              <a:xfrm>
                <a:off x="2365333" y="4310560"/>
                <a:ext cx="2232791"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baseline="-25000" smtClean="0">
                          <a:latin typeface="Cambria Math" panose="02040503050406030204" pitchFamily="18" charset="0"/>
                        </a:rPr>
                        <m:t>𝐿𝐻𝑃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i="1">
                                    <a:latin typeface="Cambria Math" panose="02040503050406030204" pitchFamily="18" charset="0"/>
                                  </a:rPr>
                                  <m:t>0</m:t>
                                </m:r>
                                <m:r>
                                  <a:rPr lang="en-US" i="1">
                                    <a:latin typeface="Cambria Math" panose="02040503050406030204" pitchFamily="18" charset="0"/>
                                  </a:rPr>
                                  <m:t>.99745021</m:t>
                                </m:r>
                              </m:e>
                            </m:mr>
                            <m:mr>
                              <m:e>
                                <m:r>
                                  <a:rPr lang="en-US" i="1">
                                    <a:latin typeface="Cambria Math" panose="02040503050406030204" pitchFamily="18" charset="0"/>
                                  </a:rPr>
                                  <m:t>0.99745021</m:t>
                                </m:r>
                              </m:e>
                            </m:mr>
                            <m:mr>
                              <m:e>
                                <m:r>
                                  <a:rPr lang="en-US" b="0" i="1" smtClean="0">
                                    <a:latin typeface="Cambria Math" panose="02040503050406030204" pitchFamily="18" charset="0"/>
                                  </a:rPr>
                                  <m:t>0</m:t>
                                </m:r>
                              </m:e>
                            </m:mr>
                            <m:mr>
                              <m:e>
                                <m:r>
                                  <a:rPr lang="en-US" b="0" i="1" smtClean="0">
                                    <a:latin typeface="Cambria Math" panose="02040503050406030204" pitchFamily="18" charset="0"/>
                                  </a:rPr>
                                  <m:t>0</m:t>
                                </m:r>
                              </m:e>
                            </m:mr>
                          </m:m>
                        </m:e>
                      </m:d>
                    </m:oMath>
                  </m:oMathPara>
                </a14:m>
                <a:endParaRPr lang="en-US" dirty="0"/>
              </a:p>
            </p:txBody>
          </p:sp>
        </mc:Choice>
        <mc:Fallback xmlns="">
          <p:sp>
            <p:nvSpPr>
              <p:cNvPr id="33" name="TextBox 32">
                <a:extLst>
                  <a:ext uri="{FF2B5EF4-FFF2-40B4-BE49-F238E27FC236}">
                    <a16:creationId xmlns:a16="http://schemas.microsoft.com/office/drawing/2014/main" id="{D55EBC44-EF4E-6BDA-A778-4931B14E7AEA}"/>
                  </a:ext>
                </a:extLst>
              </p:cNvPr>
              <p:cNvSpPr txBox="1">
                <a:spLocks noRot="1" noChangeAspect="1" noMove="1" noResize="1" noEditPoints="1" noAdjustHandles="1" noChangeArrowheads="1" noChangeShapeType="1" noTextEdit="1"/>
              </p:cNvSpPr>
              <p:nvPr/>
            </p:nvSpPr>
            <p:spPr>
              <a:xfrm>
                <a:off x="2365333" y="4310560"/>
                <a:ext cx="2232791" cy="1020472"/>
              </a:xfrm>
              <a:prstGeom prst="rect">
                <a:avLst/>
              </a:prstGeom>
              <a:blipFill>
                <a:blip r:embed="rId4"/>
                <a:stretch>
                  <a:fillRect/>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8B11B952-6077-DBBE-57EB-41265C1CAD2B}"/>
              </a:ext>
            </a:extLst>
          </p:cNvPr>
          <p:cNvSpPr txBox="1"/>
          <p:nvPr/>
        </p:nvSpPr>
        <p:spPr>
          <a:xfrm>
            <a:off x="298939" y="4703940"/>
            <a:ext cx="264601"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t> </a:t>
            </a:r>
          </a:p>
        </p:txBody>
      </p:sp>
      <p:sp>
        <p:nvSpPr>
          <p:cNvPr id="37" name="Arrow: Right 36">
            <a:extLst>
              <a:ext uri="{FF2B5EF4-FFF2-40B4-BE49-F238E27FC236}">
                <a16:creationId xmlns:a16="http://schemas.microsoft.com/office/drawing/2014/main" id="{7A3A7AD3-C680-0658-FB8B-F75A3A87AE9E}"/>
              </a:ext>
            </a:extLst>
          </p:cNvPr>
          <p:cNvSpPr/>
          <p:nvPr/>
        </p:nvSpPr>
        <p:spPr>
          <a:xfrm>
            <a:off x="1837592" y="4763674"/>
            <a:ext cx="342900" cy="114245"/>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31C4834C-DCC3-477A-060B-ABFE62E49F7F}"/>
              </a:ext>
            </a:extLst>
          </p:cNvPr>
          <p:cNvSpPr txBox="1"/>
          <p:nvPr/>
        </p:nvSpPr>
        <p:spPr>
          <a:xfrm>
            <a:off x="6392006" y="4703940"/>
            <a:ext cx="536331"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t> </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C7E4B91-4B3D-93EE-8520-546B402BA448}"/>
                  </a:ext>
                </a:extLst>
              </p:cNvPr>
              <p:cNvSpPr txBox="1"/>
              <p:nvPr/>
            </p:nvSpPr>
            <p:spPr>
              <a:xfrm>
                <a:off x="6928337" y="4321571"/>
                <a:ext cx="1094659"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baseline="-25000" smtClean="0">
                          <a:latin typeface="Cambria Math" panose="02040503050406030204" pitchFamily="18" charset="0"/>
                        </a:rPr>
                        <m:t>𝑅𝐶𝑃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oMath>
                  </m:oMathPara>
                </a14:m>
                <a:endParaRPr lang="en-US" dirty="0"/>
              </a:p>
            </p:txBody>
          </p:sp>
        </mc:Choice>
        <mc:Fallback xmlns="">
          <p:sp>
            <p:nvSpPr>
              <p:cNvPr id="41" name="TextBox 40">
                <a:extLst>
                  <a:ext uri="{FF2B5EF4-FFF2-40B4-BE49-F238E27FC236}">
                    <a16:creationId xmlns:a16="http://schemas.microsoft.com/office/drawing/2014/main" id="{5C7E4B91-4B3D-93EE-8520-546B402BA448}"/>
                  </a:ext>
                </a:extLst>
              </p:cNvPr>
              <p:cNvSpPr txBox="1">
                <a:spLocks noRot="1" noChangeAspect="1" noMove="1" noResize="1" noEditPoints="1" noAdjustHandles="1" noChangeArrowheads="1" noChangeShapeType="1" noTextEdit="1"/>
              </p:cNvSpPr>
              <p:nvPr/>
            </p:nvSpPr>
            <p:spPr>
              <a:xfrm>
                <a:off x="6928337" y="4321571"/>
                <a:ext cx="1094659" cy="102047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F7B9B6-AD00-9F5D-73F4-A60758AA592F}"/>
                  </a:ext>
                </a:extLst>
              </p:cNvPr>
              <p:cNvSpPr txBox="1"/>
              <p:nvPr/>
            </p:nvSpPr>
            <p:spPr>
              <a:xfrm>
                <a:off x="8845061" y="4310560"/>
                <a:ext cx="3180166"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𝑆</m:t>
                      </m:r>
                      <m:r>
                        <a:rPr lang="en-US" i="1" smtClean="0">
                          <a:latin typeface="Cambria Math" panose="02040503050406030204" pitchFamily="18" charset="0"/>
                        </a:rPr>
                        <m:t>′(−450</m:t>
                      </m:r>
                      <m:r>
                        <a:rPr lang="en-US" i="1">
                          <a:latin typeface="Cambria Math" panose="02040503050406030204" pitchFamily="18" charset="0"/>
                        </a:rPr>
                        <m:t>𝐿𝑃</m:t>
                      </m:r>
                      <m:r>
                        <a:rPr lang="en-US" i="1">
                          <a:latin typeface="Cambria Math" panose="02040503050406030204" pitchFamily="18" charset="0"/>
                        </a:rPr>
                        <m:t>)= =</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i="1">
                                    <a:latin typeface="Cambria Math" panose="02040503050406030204" pitchFamily="18" charset="0"/>
                                  </a:rPr>
                                  <m:t>0</m:t>
                                </m:r>
                                <m:r>
                                  <a:rPr lang="en-US" i="1">
                                    <a:latin typeface="Cambria Math" panose="02040503050406030204" pitchFamily="18" charset="0"/>
                                  </a:rPr>
                                  <m:t>.82048267</m:t>
                                </m:r>
                              </m:e>
                            </m:mr>
                            <m:mr>
                              <m:e>
                                <m:r>
                                  <a:rPr lang="en-US" i="1">
                                    <a:latin typeface="Cambria Math" panose="02040503050406030204" pitchFamily="18" charset="0"/>
                                  </a:rPr>
                                  <m:t>0.17696753</m:t>
                                </m:r>
                              </m:e>
                            </m:mr>
                            <m:mr>
                              <m:e>
                                <m:r>
                                  <a:rPr lang="en-US" i="1">
                                    <a:latin typeface="Cambria Math" panose="02040503050406030204" pitchFamily="18" charset="0"/>
                                  </a:rPr>
                                  <m:t>−0.8008203</m:t>
                                </m:r>
                              </m:e>
                            </m:mr>
                            <m:mr>
                              <m:e>
                                <m:r>
                                  <a:rPr lang="en-US" i="1">
                                    <a:latin typeface="Cambria Math" panose="02040503050406030204" pitchFamily="18" charset="0"/>
                                  </a:rPr>
                                  <m:t>0.0236888</m:t>
                                </m:r>
                              </m:e>
                            </m:mr>
                          </m:m>
                        </m:e>
                      </m:d>
                    </m:oMath>
                  </m:oMathPara>
                </a14:m>
                <a:endParaRPr lang="en-US" dirty="0"/>
              </a:p>
            </p:txBody>
          </p:sp>
        </mc:Choice>
        <mc:Fallback xmlns="">
          <p:sp>
            <p:nvSpPr>
              <p:cNvPr id="42" name="TextBox 41">
                <a:extLst>
                  <a:ext uri="{FF2B5EF4-FFF2-40B4-BE49-F238E27FC236}">
                    <a16:creationId xmlns:a16="http://schemas.microsoft.com/office/drawing/2014/main" id="{1AF7B9B6-AD00-9F5D-73F4-A60758AA592F}"/>
                  </a:ext>
                </a:extLst>
              </p:cNvPr>
              <p:cNvSpPr txBox="1">
                <a:spLocks noRot="1" noChangeAspect="1" noMove="1" noResize="1" noEditPoints="1" noAdjustHandles="1" noChangeArrowheads="1" noChangeShapeType="1" noTextEdit="1"/>
              </p:cNvSpPr>
              <p:nvPr/>
            </p:nvSpPr>
            <p:spPr>
              <a:xfrm>
                <a:off x="8845061" y="4310560"/>
                <a:ext cx="3180166" cy="1020472"/>
              </a:xfrm>
              <a:prstGeom prst="rect">
                <a:avLst/>
              </a:prstGeom>
              <a:blipFill>
                <a:blip r:embed="rId6"/>
                <a:stretch>
                  <a:fillRect/>
                </a:stretch>
              </a:blipFill>
            </p:spPr>
            <p:txBody>
              <a:bodyPr/>
              <a:lstStyle/>
              <a:p>
                <a:r>
                  <a:rPr lang="en-US">
                    <a:noFill/>
                  </a:rPr>
                  <a:t> </a:t>
                </a:r>
              </a:p>
            </p:txBody>
          </p:sp>
        </mc:Fallback>
      </mc:AlternateContent>
      <p:sp>
        <p:nvSpPr>
          <p:cNvPr id="43" name="Arrow: Right 42">
            <a:extLst>
              <a:ext uri="{FF2B5EF4-FFF2-40B4-BE49-F238E27FC236}">
                <a16:creationId xmlns:a16="http://schemas.microsoft.com/office/drawing/2014/main" id="{25077856-1374-00D9-20BB-EFF3F8F53326}"/>
              </a:ext>
            </a:extLst>
          </p:cNvPr>
          <p:cNvSpPr/>
          <p:nvPr/>
        </p:nvSpPr>
        <p:spPr>
          <a:xfrm>
            <a:off x="8352693" y="4783236"/>
            <a:ext cx="342900" cy="114245"/>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C23AC2E8-E638-D153-AB7F-E746C8C31767}"/>
              </a:ext>
            </a:extLst>
          </p:cNvPr>
          <p:cNvCxnSpPr/>
          <p:nvPr/>
        </p:nvCxnSpPr>
        <p:spPr>
          <a:xfrm>
            <a:off x="650832" y="5917223"/>
            <a:ext cx="83506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0702BD5-18DA-F846-4B22-7F657096AA94}"/>
              </a:ext>
            </a:extLst>
          </p:cNvPr>
          <p:cNvCxnSpPr/>
          <p:nvPr/>
        </p:nvCxnSpPr>
        <p:spPr>
          <a:xfrm>
            <a:off x="3174023" y="5917223"/>
            <a:ext cx="98494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48D2A5F3-0761-E59A-B762-1201099EE66D}"/>
              </a:ext>
            </a:extLst>
          </p:cNvPr>
          <p:cNvSpPr/>
          <p:nvPr/>
        </p:nvSpPr>
        <p:spPr>
          <a:xfrm>
            <a:off x="7297615" y="5591908"/>
            <a:ext cx="835068" cy="81768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E296A4CA-41EB-5ACF-1EA4-5E924613480B}"/>
              </a:ext>
            </a:extLst>
          </p:cNvPr>
          <p:cNvCxnSpPr>
            <a:stCxn id="7" idx="4"/>
            <a:endCxn id="7" idx="4"/>
          </p:cNvCxnSpPr>
          <p:nvPr/>
        </p:nvCxnSpPr>
        <p:spPr>
          <a:xfrm>
            <a:off x="7715149" y="6409592"/>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FE43759-6142-DFB0-5E88-933BE60B3FD1}"/>
              </a:ext>
            </a:extLst>
          </p:cNvPr>
          <p:cNvCxnSpPr>
            <a:stCxn id="7" idx="4"/>
          </p:cNvCxnSpPr>
          <p:nvPr/>
        </p:nvCxnSpPr>
        <p:spPr>
          <a:xfrm flipH="1" flipV="1">
            <a:off x="7605346" y="6321669"/>
            <a:ext cx="109803" cy="879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1E18619-B1BA-C7A2-2492-4F646B12DEDA}"/>
              </a:ext>
            </a:extLst>
          </p:cNvPr>
          <p:cNvCxnSpPr>
            <a:stCxn id="7" idx="4"/>
          </p:cNvCxnSpPr>
          <p:nvPr/>
        </p:nvCxnSpPr>
        <p:spPr>
          <a:xfrm flipH="1">
            <a:off x="7605346" y="6409592"/>
            <a:ext cx="109803" cy="967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D4587AF-3494-9ADF-B603-DE3B402BA99E}"/>
              </a:ext>
            </a:extLst>
          </p:cNvPr>
          <p:cNvCxnSpPr>
            <a:stCxn id="7" idx="0"/>
          </p:cNvCxnSpPr>
          <p:nvPr/>
        </p:nvCxnSpPr>
        <p:spPr>
          <a:xfrm flipV="1">
            <a:off x="7715149" y="5521569"/>
            <a:ext cx="118797" cy="7033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375F9B5-1323-A5D9-1785-95CF96652D7D}"/>
              </a:ext>
            </a:extLst>
          </p:cNvPr>
          <p:cNvCxnSpPr>
            <a:stCxn id="7" idx="0"/>
          </p:cNvCxnSpPr>
          <p:nvPr/>
        </p:nvCxnSpPr>
        <p:spPr>
          <a:xfrm>
            <a:off x="7715149" y="5591908"/>
            <a:ext cx="118797" cy="1055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6185F7A-F72D-049B-E1C0-881BD6023670}"/>
              </a:ext>
            </a:extLst>
          </p:cNvPr>
          <p:cNvCxnSpPr/>
          <p:nvPr/>
        </p:nvCxnSpPr>
        <p:spPr>
          <a:xfrm>
            <a:off x="9944100" y="5697415"/>
            <a:ext cx="756138" cy="49237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Slide Number Placeholder 26">
            <a:extLst>
              <a:ext uri="{FF2B5EF4-FFF2-40B4-BE49-F238E27FC236}">
                <a16:creationId xmlns:a16="http://schemas.microsoft.com/office/drawing/2014/main" id="{36580A3A-4BB2-DDD3-A06C-9151E0D450EB}"/>
              </a:ext>
            </a:extLst>
          </p:cNvPr>
          <p:cNvSpPr>
            <a:spLocks noGrp="1"/>
          </p:cNvSpPr>
          <p:nvPr>
            <p:ph type="sldNum" sz="quarter" idx="12"/>
          </p:nvPr>
        </p:nvSpPr>
        <p:spPr/>
        <p:txBody>
          <a:bodyPr/>
          <a:lstStyle/>
          <a:p>
            <a:fld id="{3A98EE3D-8CD1-4C3F-BD1C-C98C9596463C}" type="slidenum">
              <a:rPr lang="en-US" smtClean="0"/>
              <a:t>18</a:t>
            </a:fld>
            <a:endParaRPr lang="en-US" dirty="0"/>
          </a:p>
        </p:txBody>
      </p:sp>
    </p:spTree>
    <p:extLst>
      <p:ext uri="{BB962C8B-B14F-4D97-AF65-F5344CB8AC3E}">
        <p14:creationId xmlns:p14="http://schemas.microsoft.com/office/powerpoint/2010/main" val="4184262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549E8B6-D6A4-AC32-E5B7-A3145D1AE502}"/>
              </a:ext>
            </a:extLst>
          </p:cNvPr>
          <p:cNvSpPr txBox="1"/>
          <p:nvPr/>
        </p:nvSpPr>
        <p:spPr>
          <a:xfrm>
            <a:off x="298939" y="589057"/>
            <a:ext cx="9223131"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Calculation of the Mueller matrix of the BBO and output stokes vector </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3968FBD-FA2D-6836-235A-0F4706D187CA}"/>
                  </a:ext>
                </a:extLst>
              </p:cNvPr>
              <p:cNvSpPr txBox="1"/>
              <p:nvPr/>
            </p:nvSpPr>
            <p:spPr>
              <a:xfrm>
                <a:off x="650832" y="2782779"/>
                <a:ext cx="6885475"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M</m:t>
                      </m:r>
                      <m:r>
                        <m:rPr>
                          <m:sty m:val="p"/>
                        </m:rPr>
                        <a:rPr lang="en-US" b="0" i="0" baseline="-25000" smtClean="0">
                          <a:latin typeface="Cambria Math" panose="02040503050406030204" pitchFamily="18" charset="0"/>
                        </a:rPr>
                        <m:t>HWP</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m:rPr>
                                    <m:brk m:alnAt="7"/>
                                  </m:rPr>
                                  <a:rPr lang="en-US" i="1">
                                    <a:latin typeface="Cambria Math" panose="02040503050406030204" pitchFamily="18" charset="0"/>
                                  </a:rPr>
                                  <m:t>0</m:t>
                                </m:r>
                                <m:r>
                                  <a:rPr lang="en-US" i="1">
                                    <a:latin typeface="Cambria Math" panose="02040503050406030204" pitchFamily="18" charset="0"/>
                                  </a:rPr>
                                  <m:t>.90946157</m:t>
                                </m:r>
                              </m:e>
                              <m:e>
                                <m:r>
                                  <a:rPr lang="en-US" i="1">
                                    <a:latin typeface="Cambria Math" panose="02040503050406030204" pitchFamily="18" charset="0"/>
                                  </a:rPr>
                                  <m:t>−0.06737505</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i="1">
                                    <a:latin typeface="Cambria Math" panose="02040503050406030204" pitchFamily="18" charset="0"/>
                                  </a:rPr>
                                  <m:t>−0.06737505</m:t>
                                </m:r>
                              </m:e>
                              <m:e>
                                <m:r>
                                  <a:rPr lang="en-US" i="1">
                                    <a:latin typeface="Cambria Math" panose="02040503050406030204" pitchFamily="18" charset="0"/>
                                  </a:rPr>
                                  <m:t>0.90946157</m:t>
                                </m:r>
                              </m:e>
                              <m:e>
                                <m:r>
                                  <a:rPr lang="en-US" b="0" i="1" smtClean="0">
                                    <a:latin typeface="Cambria Math" panose="02040503050406030204" pitchFamily="18" charset="0"/>
                                  </a:rPr>
                                  <m:t> 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i="1">
                                    <a:latin typeface="Cambria Math" panose="02040503050406030204" pitchFamily="18" charset="0"/>
                                  </a:rPr>
                                  <m:t>−0.05632399</m:t>
                                </m:r>
                              </m:e>
                              <m:e>
                                <m:r>
                                  <a:rPr lang="en-US" i="1">
                                    <a:latin typeface="Cambria Math" panose="02040503050406030204" pitchFamily="18" charset="0"/>
                                  </a:rPr>
                                  <m:t>0.90521188</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i="1">
                                    <a:latin typeface="Cambria Math" panose="02040503050406030204" pitchFamily="18" charset="0"/>
                                  </a:rPr>
                                  <m:t>−0.90521188</m:t>
                                </m:r>
                              </m:e>
                              <m:e>
                                <m:r>
                                  <a:rPr lang="en-US" i="1">
                                    <a:latin typeface="Cambria Math" panose="02040503050406030204" pitchFamily="18" charset="0"/>
                                  </a:rPr>
                                  <m:t>−0.05632399</m:t>
                                </m:r>
                              </m:e>
                            </m:mr>
                          </m:m>
                        </m:e>
                      </m:d>
                    </m:oMath>
                  </m:oMathPara>
                </a14:m>
                <a:endParaRPr lang="en-US" dirty="0"/>
              </a:p>
            </p:txBody>
          </p:sp>
        </mc:Choice>
        <mc:Fallback xmlns="">
          <p:sp>
            <p:nvSpPr>
              <p:cNvPr id="13" name="TextBox 12">
                <a:extLst>
                  <a:ext uri="{FF2B5EF4-FFF2-40B4-BE49-F238E27FC236}">
                    <a16:creationId xmlns:a16="http://schemas.microsoft.com/office/drawing/2014/main" id="{63968FBD-FA2D-6836-235A-0F4706D187CA}"/>
                  </a:ext>
                </a:extLst>
              </p:cNvPr>
              <p:cNvSpPr txBox="1">
                <a:spLocks noRot="1" noChangeAspect="1" noMove="1" noResize="1" noEditPoints="1" noAdjustHandles="1" noChangeArrowheads="1" noChangeShapeType="1" noTextEdit="1"/>
              </p:cNvSpPr>
              <p:nvPr/>
            </p:nvSpPr>
            <p:spPr>
              <a:xfrm>
                <a:off x="650832" y="2782779"/>
                <a:ext cx="6885475" cy="1020472"/>
              </a:xfrm>
              <a:prstGeom prst="rect">
                <a:avLst/>
              </a:prstGeom>
              <a:blipFill>
                <a:blip r:embed="rId2"/>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9BDAABBB-54A9-3350-7C24-FAC6BAD56457}"/>
              </a:ext>
            </a:extLst>
          </p:cNvPr>
          <p:cNvSpPr txBox="1"/>
          <p:nvPr/>
        </p:nvSpPr>
        <p:spPr>
          <a:xfrm>
            <a:off x="571702" y="1573851"/>
            <a:ext cx="3587263" cy="923330"/>
          </a:xfrm>
          <a:prstGeom prst="rect">
            <a:avLst/>
          </a:prstGeom>
          <a:noFill/>
        </p:spPr>
        <p:txBody>
          <a:bodyPr wrap="square" rtlCol="0">
            <a:spAutoFit/>
          </a:bodyPr>
          <a:lstStyle/>
          <a:p>
            <a:pPr marL="285750" indent="-285750">
              <a:buFont typeface="Arial" panose="020B0604020202020204" pitchFamily="34" charset="0"/>
              <a:buChar char="•"/>
            </a:pPr>
            <a:r>
              <a:rPr lang="en-US" dirty="0"/>
              <a:t>n</a:t>
            </a:r>
            <a:r>
              <a:rPr lang="en-US" baseline="-25000" dirty="0"/>
              <a:t>o</a:t>
            </a:r>
            <a:r>
              <a:rPr lang="en-US" dirty="0"/>
              <a:t> = 1.6672; </a:t>
            </a:r>
          </a:p>
          <a:p>
            <a:pPr marL="285750" indent="-285750">
              <a:buFont typeface="Arial" panose="020B0604020202020204" pitchFamily="34" charset="0"/>
              <a:buChar char="•"/>
            </a:pPr>
            <a:r>
              <a:rPr lang="en-US" dirty="0"/>
              <a:t>n</a:t>
            </a:r>
            <a:r>
              <a:rPr lang="en-US" baseline="-25000" dirty="0"/>
              <a:t>e</a:t>
            </a:r>
            <a:r>
              <a:rPr lang="en-US" dirty="0"/>
              <a:t> = 1.5496; </a:t>
            </a:r>
          </a:p>
          <a:p>
            <a:pPr marL="285750" indent="-285750">
              <a:buFont typeface="Arial" panose="020B0604020202020204" pitchFamily="34" charset="0"/>
              <a:buChar char="•"/>
            </a:pPr>
            <a:r>
              <a:rPr lang="en-US" dirty="0"/>
              <a:t>thickness(t) = 1345.23nm</a:t>
            </a:r>
          </a:p>
        </p:txBody>
      </p:sp>
      <p:sp>
        <p:nvSpPr>
          <p:cNvPr id="17" name="TextBox 16">
            <a:extLst>
              <a:ext uri="{FF2B5EF4-FFF2-40B4-BE49-F238E27FC236}">
                <a16:creationId xmlns:a16="http://schemas.microsoft.com/office/drawing/2014/main" id="{1DD108CD-1265-0E34-9CF6-49D34C114C1F}"/>
              </a:ext>
            </a:extLst>
          </p:cNvPr>
          <p:cNvSpPr txBox="1"/>
          <p:nvPr/>
        </p:nvSpPr>
        <p:spPr>
          <a:xfrm>
            <a:off x="219808" y="1081454"/>
            <a:ext cx="6242538" cy="369332"/>
          </a:xfrm>
          <a:prstGeom prst="rect">
            <a:avLst/>
          </a:prstGeom>
          <a:noFill/>
        </p:spPr>
        <p:txBody>
          <a:bodyPr wrap="square" rtlCol="0">
            <a:spAutoFit/>
          </a:bodyPr>
          <a:lstStyle/>
          <a:p>
            <a:pPr marL="285750" indent="-285750">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BBO</a:t>
            </a:r>
            <a:r>
              <a:rPr lang="en-US" dirty="0">
                <a:latin typeface="Times New Roman" panose="02020603050405020304" pitchFamily="18" charset="0"/>
                <a:cs typeface="Times New Roman" panose="02020603050405020304" pitchFamily="18" charset="0"/>
              </a:rPr>
              <a:t> as a </a:t>
            </a:r>
            <a:r>
              <a:rPr lang="en-US" b="1" dirty="0">
                <a:latin typeface="Times New Roman" panose="02020603050405020304" pitchFamily="18" charset="0"/>
                <a:cs typeface="Times New Roman" panose="02020603050405020304" pitchFamily="18" charset="0"/>
              </a:rPr>
              <a:t>Quarter wave plate </a:t>
            </a:r>
            <a:r>
              <a:rPr lang="en-US" dirty="0">
                <a:latin typeface="Times New Roman" panose="02020603050405020304" pitchFamily="18" charset="0"/>
                <a:cs typeface="Times New Roman" panose="02020603050405020304" pitchFamily="18" charset="0"/>
              </a:rPr>
              <a:t>for wavelength(</a:t>
            </a:r>
            <a:r>
              <a:rPr lang="el-GR" dirty="0">
                <a:latin typeface="Times New Roman" panose="02020603050405020304" pitchFamily="18" charset="0"/>
                <a:cs typeface="Times New Roman" panose="02020603050405020304" pitchFamily="18" charset="0"/>
              </a:rPr>
              <a:t>λ</a:t>
            </a:r>
            <a:r>
              <a:rPr lang="en-US" dirty="0">
                <a:latin typeface="Times New Roman" panose="02020603050405020304" pitchFamily="18" charset="0"/>
                <a:cs typeface="Times New Roman" panose="02020603050405020304" pitchFamily="18" charset="0"/>
              </a:rPr>
              <a:t>)=632.8nm</a:t>
            </a:r>
          </a:p>
        </p:txBody>
      </p:sp>
      <p:sp>
        <p:nvSpPr>
          <p:cNvPr id="18" name="Rectangle 17">
            <a:extLst>
              <a:ext uri="{FF2B5EF4-FFF2-40B4-BE49-F238E27FC236}">
                <a16:creationId xmlns:a16="http://schemas.microsoft.com/office/drawing/2014/main" id="{E084BE33-05AB-2348-3EB0-D328603E6EE6}"/>
              </a:ext>
            </a:extLst>
          </p:cNvPr>
          <p:cNvSpPr/>
          <p:nvPr/>
        </p:nvSpPr>
        <p:spPr>
          <a:xfrm>
            <a:off x="9056076" y="1266120"/>
            <a:ext cx="316523" cy="132763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74DFFC7B-276C-5A02-4D16-D0A49452DB4E}"/>
              </a:ext>
            </a:extLst>
          </p:cNvPr>
          <p:cNvCxnSpPr>
            <a:stCxn id="18" idx="0"/>
          </p:cNvCxnSpPr>
          <p:nvPr/>
        </p:nvCxnSpPr>
        <p:spPr>
          <a:xfrm flipH="1" flipV="1">
            <a:off x="9214337" y="879231"/>
            <a:ext cx="1" cy="3868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F766539A-1359-470E-9CB5-4387CB99536E}"/>
              </a:ext>
            </a:extLst>
          </p:cNvPr>
          <p:cNvCxnSpPr>
            <a:stCxn id="18" idx="2"/>
          </p:cNvCxnSpPr>
          <p:nvPr/>
        </p:nvCxnSpPr>
        <p:spPr>
          <a:xfrm flipH="1">
            <a:off x="9214337" y="2593758"/>
            <a:ext cx="1" cy="3780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37AFC497-F898-0BD7-7386-1B09F77CA6C5}"/>
              </a:ext>
            </a:extLst>
          </p:cNvPr>
          <p:cNvCxnSpPr>
            <a:stCxn id="18" idx="3"/>
          </p:cNvCxnSpPr>
          <p:nvPr/>
        </p:nvCxnSpPr>
        <p:spPr>
          <a:xfrm>
            <a:off x="9372599" y="1929939"/>
            <a:ext cx="9056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C59134E7-C169-900C-4196-18FEDA1C443A}"/>
              </a:ext>
            </a:extLst>
          </p:cNvPr>
          <p:cNvCxnSpPr>
            <a:endCxn id="18" idx="1"/>
          </p:cNvCxnSpPr>
          <p:nvPr/>
        </p:nvCxnSpPr>
        <p:spPr>
          <a:xfrm>
            <a:off x="8238392" y="1929939"/>
            <a:ext cx="8176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21E0D592-B932-E663-D72A-20735AF51EAB}"/>
              </a:ext>
            </a:extLst>
          </p:cNvPr>
          <p:cNvSpPr txBox="1"/>
          <p:nvPr/>
        </p:nvSpPr>
        <p:spPr>
          <a:xfrm>
            <a:off x="8423031" y="1617785"/>
            <a:ext cx="316523" cy="369332"/>
          </a:xfrm>
          <a:prstGeom prst="rect">
            <a:avLst/>
          </a:prstGeom>
          <a:noFill/>
        </p:spPr>
        <p:txBody>
          <a:bodyPr wrap="square" rtlCol="0">
            <a:spAutoFit/>
          </a:bodyPr>
          <a:lstStyle/>
          <a:p>
            <a:r>
              <a:rPr lang="en-US" dirty="0"/>
              <a:t>S</a:t>
            </a:r>
          </a:p>
        </p:txBody>
      </p:sp>
      <p:sp>
        <p:nvSpPr>
          <p:cNvPr id="31" name="TextBox 30">
            <a:extLst>
              <a:ext uri="{FF2B5EF4-FFF2-40B4-BE49-F238E27FC236}">
                <a16:creationId xmlns:a16="http://schemas.microsoft.com/office/drawing/2014/main" id="{50EFFF2B-AF89-5B56-DF26-A9584DB3DE7D}"/>
              </a:ext>
            </a:extLst>
          </p:cNvPr>
          <p:cNvSpPr txBox="1"/>
          <p:nvPr/>
        </p:nvSpPr>
        <p:spPr>
          <a:xfrm>
            <a:off x="9689121" y="1591380"/>
            <a:ext cx="553916" cy="369332"/>
          </a:xfrm>
          <a:prstGeom prst="rect">
            <a:avLst/>
          </a:prstGeom>
          <a:noFill/>
        </p:spPr>
        <p:txBody>
          <a:bodyPr wrap="square" rtlCol="0">
            <a:spAutoFit/>
          </a:bodyPr>
          <a:lstStyle/>
          <a:p>
            <a:r>
              <a:rPr lang="en-US" dirty="0"/>
              <a:t>S’</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D6D0EED-ADD8-4107-8E48-F37AFA6C8099}"/>
                  </a:ext>
                </a:extLst>
              </p:cNvPr>
              <p:cNvSpPr txBox="1"/>
              <p:nvPr/>
            </p:nvSpPr>
            <p:spPr>
              <a:xfrm>
                <a:off x="650832" y="4321571"/>
                <a:ext cx="1099468"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baseline="-25000" smtClean="0">
                          <a:latin typeface="Cambria Math" panose="02040503050406030204" pitchFamily="18" charset="0"/>
                        </a:rPr>
                        <m:t>𝐿𝐻𝑃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rPr>
                                  <m:t>0</m:t>
                                </m:r>
                              </m:e>
                            </m:mr>
                          </m:m>
                        </m:e>
                      </m:d>
                    </m:oMath>
                  </m:oMathPara>
                </a14:m>
                <a:endParaRPr lang="en-US" dirty="0"/>
              </a:p>
            </p:txBody>
          </p:sp>
        </mc:Choice>
        <mc:Fallback xmlns="">
          <p:sp>
            <p:nvSpPr>
              <p:cNvPr id="32" name="TextBox 31">
                <a:extLst>
                  <a:ext uri="{FF2B5EF4-FFF2-40B4-BE49-F238E27FC236}">
                    <a16:creationId xmlns:a16="http://schemas.microsoft.com/office/drawing/2014/main" id="{2D6D0EED-ADD8-4107-8E48-F37AFA6C8099}"/>
                  </a:ext>
                </a:extLst>
              </p:cNvPr>
              <p:cNvSpPr txBox="1">
                <a:spLocks noRot="1" noChangeAspect="1" noMove="1" noResize="1" noEditPoints="1" noAdjustHandles="1" noChangeArrowheads="1" noChangeShapeType="1" noTextEdit="1"/>
              </p:cNvSpPr>
              <p:nvPr/>
            </p:nvSpPr>
            <p:spPr>
              <a:xfrm>
                <a:off x="650832" y="4321571"/>
                <a:ext cx="1099468" cy="102047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55EBC44-EF4E-6BDA-A778-4931B14E7AEA}"/>
                  </a:ext>
                </a:extLst>
              </p:cNvPr>
              <p:cNvSpPr txBox="1"/>
              <p:nvPr/>
            </p:nvSpPr>
            <p:spPr>
              <a:xfrm>
                <a:off x="2365333" y="4310560"/>
                <a:ext cx="2232791"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baseline="-25000" smtClean="0">
                          <a:latin typeface="Cambria Math" panose="02040503050406030204" pitchFamily="18" charset="0"/>
                        </a:rPr>
                        <m:t>𝐿𝐻𝑃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i="1">
                                    <a:latin typeface="Cambria Math" panose="02040503050406030204" pitchFamily="18" charset="0"/>
                                  </a:rPr>
                                  <m:t>0</m:t>
                                </m:r>
                                <m:r>
                                  <a:rPr lang="en-US" i="1">
                                    <a:latin typeface="Cambria Math" panose="02040503050406030204" pitchFamily="18" charset="0"/>
                                  </a:rPr>
                                  <m:t>.84208652</m:t>
                                </m:r>
                              </m:e>
                            </m:mr>
                            <m:mr>
                              <m:e>
                                <m:r>
                                  <a:rPr lang="en-US" i="1">
                                    <a:latin typeface="Cambria Math" panose="02040503050406030204" pitchFamily="18" charset="0"/>
                                  </a:rPr>
                                  <m:t>0.84208652</m:t>
                                </m:r>
                              </m:e>
                            </m:mr>
                            <m:mr>
                              <m:e>
                                <m:r>
                                  <a:rPr lang="en-US" b="0" i="1" smtClean="0">
                                    <a:latin typeface="Cambria Math" panose="02040503050406030204" pitchFamily="18" charset="0"/>
                                  </a:rPr>
                                  <m:t>0</m:t>
                                </m:r>
                              </m:e>
                            </m:mr>
                            <m:mr>
                              <m:e>
                                <m:r>
                                  <a:rPr lang="en-US" b="0" i="1" smtClean="0">
                                    <a:latin typeface="Cambria Math" panose="02040503050406030204" pitchFamily="18" charset="0"/>
                                  </a:rPr>
                                  <m:t>0</m:t>
                                </m:r>
                              </m:e>
                            </m:mr>
                          </m:m>
                        </m:e>
                      </m:d>
                    </m:oMath>
                  </m:oMathPara>
                </a14:m>
                <a:endParaRPr lang="en-US" dirty="0"/>
              </a:p>
            </p:txBody>
          </p:sp>
        </mc:Choice>
        <mc:Fallback xmlns="">
          <p:sp>
            <p:nvSpPr>
              <p:cNvPr id="33" name="TextBox 32">
                <a:extLst>
                  <a:ext uri="{FF2B5EF4-FFF2-40B4-BE49-F238E27FC236}">
                    <a16:creationId xmlns:a16="http://schemas.microsoft.com/office/drawing/2014/main" id="{D55EBC44-EF4E-6BDA-A778-4931B14E7AEA}"/>
                  </a:ext>
                </a:extLst>
              </p:cNvPr>
              <p:cNvSpPr txBox="1">
                <a:spLocks noRot="1" noChangeAspect="1" noMove="1" noResize="1" noEditPoints="1" noAdjustHandles="1" noChangeArrowheads="1" noChangeShapeType="1" noTextEdit="1"/>
              </p:cNvSpPr>
              <p:nvPr/>
            </p:nvSpPr>
            <p:spPr>
              <a:xfrm>
                <a:off x="2365333" y="4310560"/>
                <a:ext cx="2232791" cy="1020472"/>
              </a:xfrm>
              <a:prstGeom prst="rect">
                <a:avLst/>
              </a:prstGeom>
              <a:blipFill>
                <a:blip r:embed="rId4"/>
                <a:stretch>
                  <a:fillRect/>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8B11B952-6077-DBBE-57EB-41265C1CAD2B}"/>
              </a:ext>
            </a:extLst>
          </p:cNvPr>
          <p:cNvSpPr txBox="1"/>
          <p:nvPr/>
        </p:nvSpPr>
        <p:spPr>
          <a:xfrm>
            <a:off x="298939" y="4703940"/>
            <a:ext cx="264601"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t> </a:t>
            </a:r>
          </a:p>
        </p:txBody>
      </p:sp>
      <p:sp>
        <p:nvSpPr>
          <p:cNvPr id="37" name="Arrow: Right 36">
            <a:extLst>
              <a:ext uri="{FF2B5EF4-FFF2-40B4-BE49-F238E27FC236}">
                <a16:creationId xmlns:a16="http://schemas.microsoft.com/office/drawing/2014/main" id="{7A3A7AD3-C680-0658-FB8B-F75A3A87AE9E}"/>
              </a:ext>
            </a:extLst>
          </p:cNvPr>
          <p:cNvSpPr/>
          <p:nvPr/>
        </p:nvSpPr>
        <p:spPr>
          <a:xfrm>
            <a:off x="1837592" y="4763674"/>
            <a:ext cx="342900" cy="114245"/>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31C4834C-DCC3-477A-060B-ABFE62E49F7F}"/>
              </a:ext>
            </a:extLst>
          </p:cNvPr>
          <p:cNvSpPr txBox="1"/>
          <p:nvPr/>
        </p:nvSpPr>
        <p:spPr>
          <a:xfrm>
            <a:off x="6392006" y="4703940"/>
            <a:ext cx="536331"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t> </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C7E4B91-4B3D-93EE-8520-546B402BA448}"/>
                  </a:ext>
                </a:extLst>
              </p:cNvPr>
              <p:cNvSpPr txBox="1"/>
              <p:nvPr/>
            </p:nvSpPr>
            <p:spPr>
              <a:xfrm>
                <a:off x="6928337" y="4321571"/>
                <a:ext cx="1094659"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baseline="-25000" smtClean="0">
                          <a:latin typeface="Cambria Math" panose="02040503050406030204" pitchFamily="18" charset="0"/>
                        </a:rPr>
                        <m:t>𝑅𝐶𝑃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oMath>
                  </m:oMathPara>
                </a14:m>
                <a:endParaRPr lang="en-US" dirty="0"/>
              </a:p>
            </p:txBody>
          </p:sp>
        </mc:Choice>
        <mc:Fallback xmlns="">
          <p:sp>
            <p:nvSpPr>
              <p:cNvPr id="41" name="TextBox 40">
                <a:extLst>
                  <a:ext uri="{FF2B5EF4-FFF2-40B4-BE49-F238E27FC236}">
                    <a16:creationId xmlns:a16="http://schemas.microsoft.com/office/drawing/2014/main" id="{5C7E4B91-4B3D-93EE-8520-546B402BA448}"/>
                  </a:ext>
                </a:extLst>
              </p:cNvPr>
              <p:cNvSpPr txBox="1">
                <a:spLocks noRot="1" noChangeAspect="1" noMove="1" noResize="1" noEditPoints="1" noAdjustHandles="1" noChangeArrowheads="1" noChangeShapeType="1" noTextEdit="1"/>
              </p:cNvSpPr>
              <p:nvPr/>
            </p:nvSpPr>
            <p:spPr>
              <a:xfrm>
                <a:off x="6928337" y="4321571"/>
                <a:ext cx="1094659" cy="102047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F7B9B6-AD00-9F5D-73F4-A60758AA592F}"/>
                  </a:ext>
                </a:extLst>
              </p:cNvPr>
              <p:cNvSpPr txBox="1"/>
              <p:nvPr/>
            </p:nvSpPr>
            <p:spPr>
              <a:xfrm>
                <a:off x="9056076" y="4242117"/>
                <a:ext cx="3178562"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′(450</m:t>
                      </m:r>
                      <m:r>
                        <a:rPr lang="en-US" i="1">
                          <a:latin typeface="Cambria Math" panose="02040503050406030204" pitchFamily="18" charset="0"/>
                        </a:rPr>
                        <m:t>𝐿𝑃</m:t>
                      </m:r>
                      <m:r>
                        <a:rPr lang="en-US" i="1">
                          <a:latin typeface="Cambria Math" panose="02040503050406030204" pitchFamily="18" charset="0"/>
                        </a:rPr>
                        <m:t>)= =</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i="1">
                                    <a:latin typeface="Cambria Math" panose="02040503050406030204" pitchFamily="18" charset="0"/>
                                  </a:rPr>
                                  <m:t>0</m:t>
                                </m:r>
                                <m:r>
                                  <a:rPr lang="en-US" i="1">
                                    <a:latin typeface="Cambria Math" panose="02040503050406030204" pitchFamily="18" charset="0"/>
                                  </a:rPr>
                                  <m:t>.90946157</m:t>
                                </m:r>
                              </m:e>
                            </m:mr>
                            <m:mr>
                              <m:e>
                                <m:r>
                                  <a:rPr lang="en-US" i="1">
                                    <a:latin typeface="Cambria Math" panose="02040503050406030204" pitchFamily="18" charset="0"/>
                                  </a:rPr>
                                  <m:t>−0.06737505</m:t>
                                </m:r>
                              </m:e>
                            </m:mr>
                            <m:mr>
                              <m:e>
                                <m:r>
                                  <a:rPr lang="en-US" i="1">
                                    <a:latin typeface="Cambria Math" panose="02040503050406030204" pitchFamily="18" charset="0"/>
                                  </a:rPr>
                                  <m:t>0.90521188</m:t>
                                </m:r>
                              </m:e>
                            </m:mr>
                            <m:mr>
                              <m:e>
                                <m:r>
                                  <a:rPr lang="en-US" i="1">
                                    <a:latin typeface="Cambria Math" panose="02040503050406030204" pitchFamily="18" charset="0"/>
                                  </a:rPr>
                                  <m:t>−0.05632399</m:t>
                                </m:r>
                              </m:e>
                            </m:mr>
                          </m:m>
                        </m:e>
                      </m:d>
                    </m:oMath>
                  </m:oMathPara>
                </a14:m>
                <a:endParaRPr lang="en-US" dirty="0"/>
              </a:p>
            </p:txBody>
          </p:sp>
        </mc:Choice>
        <mc:Fallback xmlns="">
          <p:sp>
            <p:nvSpPr>
              <p:cNvPr id="42" name="TextBox 41">
                <a:extLst>
                  <a:ext uri="{FF2B5EF4-FFF2-40B4-BE49-F238E27FC236}">
                    <a16:creationId xmlns:a16="http://schemas.microsoft.com/office/drawing/2014/main" id="{1AF7B9B6-AD00-9F5D-73F4-A60758AA592F}"/>
                  </a:ext>
                </a:extLst>
              </p:cNvPr>
              <p:cNvSpPr txBox="1">
                <a:spLocks noRot="1" noChangeAspect="1" noMove="1" noResize="1" noEditPoints="1" noAdjustHandles="1" noChangeArrowheads="1" noChangeShapeType="1" noTextEdit="1"/>
              </p:cNvSpPr>
              <p:nvPr/>
            </p:nvSpPr>
            <p:spPr>
              <a:xfrm>
                <a:off x="9056076" y="4242117"/>
                <a:ext cx="3178562" cy="1020472"/>
              </a:xfrm>
              <a:prstGeom prst="rect">
                <a:avLst/>
              </a:prstGeom>
              <a:blipFill>
                <a:blip r:embed="rId6"/>
                <a:stretch>
                  <a:fillRect/>
                </a:stretch>
              </a:blipFill>
            </p:spPr>
            <p:txBody>
              <a:bodyPr/>
              <a:lstStyle/>
              <a:p>
                <a:r>
                  <a:rPr lang="en-US">
                    <a:noFill/>
                  </a:rPr>
                  <a:t> </a:t>
                </a:r>
              </a:p>
            </p:txBody>
          </p:sp>
        </mc:Fallback>
      </mc:AlternateContent>
      <p:sp>
        <p:nvSpPr>
          <p:cNvPr id="43" name="Arrow: Right 42">
            <a:extLst>
              <a:ext uri="{FF2B5EF4-FFF2-40B4-BE49-F238E27FC236}">
                <a16:creationId xmlns:a16="http://schemas.microsoft.com/office/drawing/2014/main" id="{25077856-1374-00D9-20BB-EFF3F8F53326}"/>
              </a:ext>
            </a:extLst>
          </p:cNvPr>
          <p:cNvSpPr/>
          <p:nvPr/>
        </p:nvSpPr>
        <p:spPr>
          <a:xfrm>
            <a:off x="8379319" y="4752353"/>
            <a:ext cx="342900" cy="114245"/>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3FA43C52-C742-4989-60D7-F51511BE4E37}"/>
              </a:ext>
            </a:extLst>
          </p:cNvPr>
          <p:cNvCxnSpPr/>
          <p:nvPr/>
        </p:nvCxnSpPr>
        <p:spPr>
          <a:xfrm>
            <a:off x="650832" y="5838092"/>
            <a:ext cx="79989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BDF28D3-4D2D-6F31-3EE0-CF4371361D70}"/>
              </a:ext>
            </a:extLst>
          </p:cNvPr>
          <p:cNvCxnSpPr/>
          <p:nvPr/>
        </p:nvCxnSpPr>
        <p:spPr>
          <a:xfrm>
            <a:off x="3156438" y="5838092"/>
            <a:ext cx="9144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BD6E75C5-5BE3-B5C4-983C-9C6576826103}"/>
              </a:ext>
            </a:extLst>
          </p:cNvPr>
          <p:cNvSpPr/>
          <p:nvPr/>
        </p:nvSpPr>
        <p:spPr>
          <a:xfrm>
            <a:off x="6928337" y="5583115"/>
            <a:ext cx="799899" cy="80888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A7E1E557-0065-0A51-37C0-565E904D79B4}"/>
              </a:ext>
            </a:extLst>
          </p:cNvPr>
          <p:cNvCxnSpPr>
            <a:stCxn id="7" idx="4"/>
          </p:cNvCxnSpPr>
          <p:nvPr/>
        </p:nvCxnSpPr>
        <p:spPr>
          <a:xfrm flipH="1" flipV="1">
            <a:off x="7244862" y="6312877"/>
            <a:ext cx="83425" cy="791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448CFA-231D-2DAE-3476-18980CFBB886}"/>
              </a:ext>
            </a:extLst>
          </p:cNvPr>
          <p:cNvCxnSpPr>
            <a:stCxn id="7" idx="4"/>
          </p:cNvCxnSpPr>
          <p:nvPr/>
        </p:nvCxnSpPr>
        <p:spPr>
          <a:xfrm flipH="1">
            <a:off x="7244862" y="6392002"/>
            <a:ext cx="83425" cy="114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D3A2EA4-9A5A-7A23-1817-F38775AC315D}"/>
              </a:ext>
            </a:extLst>
          </p:cNvPr>
          <p:cNvCxnSpPr>
            <a:stCxn id="7" idx="0"/>
          </p:cNvCxnSpPr>
          <p:nvPr/>
        </p:nvCxnSpPr>
        <p:spPr>
          <a:xfrm flipV="1">
            <a:off x="7328287" y="5451231"/>
            <a:ext cx="118798" cy="131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C896B41-95E8-353A-1B19-BEE18D150EB9}"/>
              </a:ext>
            </a:extLst>
          </p:cNvPr>
          <p:cNvCxnSpPr>
            <a:stCxn id="7" idx="0"/>
          </p:cNvCxnSpPr>
          <p:nvPr/>
        </p:nvCxnSpPr>
        <p:spPr>
          <a:xfrm>
            <a:off x="7328287" y="5583115"/>
            <a:ext cx="118798" cy="1582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B730305-DB76-344F-9B43-84B82D287AC0}"/>
              </a:ext>
            </a:extLst>
          </p:cNvPr>
          <p:cNvCxnSpPr/>
          <p:nvPr/>
        </p:nvCxnSpPr>
        <p:spPr>
          <a:xfrm flipV="1">
            <a:off x="9522070" y="5741377"/>
            <a:ext cx="580292" cy="5715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Slide Number Placeholder 23">
            <a:extLst>
              <a:ext uri="{FF2B5EF4-FFF2-40B4-BE49-F238E27FC236}">
                <a16:creationId xmlns:a16="http://schemas.microsoft.com/office/drawing/2014/main" id="{CE1EFE67-006F-B90A-C18C-116ABDE5E26C}"/>
              </a:ext>
            </a:extLst>
          </p:cNvPr>
          <p:cNvSpPr>
            <a:spLocks noGrp="1"/>
          </p:cNvSpPr>
          <p:nvPr>
            <p:ph type="sldNum" sz="quarter" idx="12"/>
          </p:nvPr>
        </p:nvSpPr>
        <p:spPr/>
        <p:txBody>
          <a:bodyPr/>
          <a:lstStyle/>
          <a:p>
            <a:fld id="{3A98EE3D-8CD1-4C3F-BD1C-C98C9596463C}" type="slidenum">
              <a:rPr lang="en-US" smtClean="0"/>
              <a:t>19</a:t>
            </a:fld>
            <a:endParaRPr lang="en-US" dirty="0"/>
          </a:p>
        </p:txBody>
      </p:sp>
    </p:spTree>
    <p:extLst>
      <p:ext uri="{BB962C8B-B14F-4D97-AF65-F5344CB8AC3E}">
        <p14:creationId xmlns:p14="http://schemas.microsoft.com/office/powerpoint/2010/main" val="2429644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0A5AC-B286-4927-A556-E62F15F9785E}"/>
              </a:ext>
            </a:extLst>
          </p:cNvPr>
          <p:cNvSpPr>
            <a:spLocks noGrp="1"/>
          </p:cNvSpPr>
          <p:nvPr>
            <p:ph type="title"/>
          </p:nvPr>
        </p:nvSpPr>
        <p:spPr>
          <a:xfrm>
            <a:off x="581192" y="702156"/>
            <a:ext cx="11029616" cy="416430"/>
          </a:xfrm>
        </p:spPr>
        <p:txBody>
          <a:bodyPr>
            <a:normAutofit fontScale="90000"/>
          </a:bodyPr>
          <a:lstStyle/>
          <a:p>
            <a:r>
              <a:rPr lang="en-US" dirty="0">
                <a:latin typeface="Times New Roman" panose="02020603050405020304" pitchFamily="18" charset="0"/>
                <a:cs typeface="Times New Roman" panose="02020603050405020304" pitchFamily="18" charset="0"/>
              </a:rPr>
              <a:t>Outline</a:t>
            </a:r>
            <a:endParaRPr lang="ru-RU" dirty="0">
              <a:latin typeface="Times New Roman" panose="02020603050405020304" pitchFamily="18" charset="0"/>
              <a:cs typeface="Times New Roman" panose="02020603050405020304" pitchFamily="18" charset="0"/>
            </a:endParaRPr>
          </a:p>
        </p:txBody>
      </p:sp>
      <p:graphicFrame>
        <p:nvGraphicFramePr>
          <p:cNvPr id="4" name="Content Placeholder 6" descr="SmartArt Process diagram">
            <a:extLst>
              <a:ext uri="{FF2B5EF4-FFF2-40B4-BE49-F238E27FC236}">
                <a16:creationId xmlns:a16="http://schemas.microsoft.com/office/drawing/2014/main" id="{3F3F2756-2E70-4E81-9B93-4AC1BABBED19}"/>
              </a:ext>
            </a:extLst>
          </p:cNvPr>
          <p:cNvGraphicFramePr>
            <a:graphicFrameLocks noGrp="1"/>
          </p:cNvGraphicFramePr>
          <p:nvPr>
            <p:ph idx="1"/>
            <p:extLst>
              <p:ext uri="{D42A27DB-BD31-4B8C-83A1-F6EECF244321}">
                <p14:modId xmlns:p14="http://schemas.microsoft.com/office/powerpoint/2010/main" val="1309949650"/>
              </p:ext>
            </p:extLst>
          </p:nvPr>
        </p:nvGraphicFramePr>
        <p:xfrm>
          <a:off x="472053" y="1521069"/>
          <a:ext cx="11247894" cy="40165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F28C622E-F988-1A39-A2EA-52493BC14CC1}"/>
              </a:ext>
            </a:extLst>
          </p:cNvPr>
          <p:cNvSpPr>
            <a:spLocks noGrp="1"/>
          </p:cNvSpPr>
          <p:nvPr>
            <p:ph type="sldNum" sz="quarter" idx="12"/>
          </p:nvPr>
        </p:nvSpPr>
        <p:spPr/>
        <p:txBody>
          <a:bodyPr/>
          <a:lstStyle/>
          <a:p>
            <a:fld id="{3A98EE3D-8CD1-4C3F-BD1C-C98C9596463C}" type="slidenum">
              <a:rPr lang="en-US" smtClean="0"/>
              <a:t>2</a:t>
            </a:fld>
            <a:endParaRPr lang="en-US" dirty="0"/>
          </a:p>
        </p:txBody>
      </p:sp>
      <p:sp>
        <p:nvSpPr>
          <p:cNvPr id="5" name="TextBox 4">
            <a:extLst>
              <a:ext uri="{FF2B5EF4-FFF2-40B4-BE49-F238E27FC236}">
                <a16:creationId xmlns:a16="http://schemas.microsoft.com/office/drawing/2014/main" id="{D05A9318-CC12-D45F-174F-FC66E164F341}"/>
              </a:ext>
            </a:extLst>
          </p:cNvPr>
          <p:cNvSpPr txBox="1"/>
          <p:nvPr/>
        </p:nvSpPr>
        <p:spPr>
          <a:xfrm>
            <a:off x="7447085" y="2540858"/>
            <a:ext cx="1512277" cy="800219"/>
          </a:xfrm>
          <a:prstGeom prst="rect">
            <a:avLst/>
          </a:prstGeom>
          <a:noFill/>
        </p:spPr>
        <p:txBody>
          <a:bodyPr wrap="square" rtlCol="0">
            <a:spAutoFit/>
          </a:bodyPr>
          <a:lstStyle/>
          <a:p>
            <a:r>
              <a:rPr lang="en-US" sz="1400" b="1" kern="1200" dirty="0">
                <a:latin typeface="Times New Roman" panose="02020603050405020304" pitchFamily="18" charset="0"/>
                <a:ea typeface="+mn-ea"/>
                <a:cs typeface="Times New Roman" panose="02020603050405020304" pitchFamily="18" charset="0"/>
              </a:rPr>
              <a:t>Dual Rotating  Polarimeter</a:t>
            </a:r>
          </a:p>
          <a:p>
            <a:endParaRPr lang="en-US" dirty="0"/>
          </a:p>
        </p:txBody>
      </p:sp>
    </p:spTree>
    <p:extLst>
      <p:ext uri="{BB962C8B-B14F-4D97-AF65-F5344CB8AC3E}">
        <p14:creationId xmlns:p14="http://schemas.microsoft.com/office/powerpoint/2010/main" val="8511642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549E8B6-D6A4-AC32-E5B7-A3145D1AE502}"/>
              </a:ext>
            </a:extLst>
          </p:cNvPr>
          <p:cNvSpPr txBox="1"/>
          <p:nvPr/>
        </p:nvSpPr>
        <p:spPr>
          <a:xfrm>
            <a:off x="298939" y="589057"/>
            <a:ext cx="9223131"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Calculation of the Mueller matrix of the Calcite and output stokes vector </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3968FBD-FA2D-6836-235A-0F4706D187CA}"/>
                  </a:ext>
                </a:extLst>
              </p:cNvPr>
              <p:cNvSpPr txBox="1"/>
              <p:nvPr/>
            </p:nvSpPr>
            <p:spPr>
              <a:xfrm>
                <a:off x="650832" y="2782779"/>
                <a:ext cx="6757234"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M</m:t>
                      </m:r>
                      <m:r>
                        <m:rPr>
                          <m:sty m:val="p"/>
                        </m:rPr>
                        <a:rPr lang="en-US" b="0" i="0" baseline="-25000" smtClean="0">
                          <a:latin typeface="Cambria Math" panose="02040503050406030204" pitchFamily="18" charset="0"/>
                        </a:rPr>
                        <m:t>HWP</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m:rPr>
                                    <m:brk m:alnAt="7"/>
                                  </m:rPr>
                                  <a:rPr lang="en-US" i="1">
                                    <a:latin typeface="Cambria Math" panose="02040503050406030204" pitchFamily="18" charset="0"/>
                                  </a:rPr>
                                  <m:t>0</m:t>
                                </m:r>
                                <m:r>
                                  <a:rPr lang="en-US" i="1">
                                    <a:latin typeface="Cambria Math" panose="02040503050406030204" pitchFamily="18" charset="0"/>
                                  </a:rPr>
                                  <m:t>.91082659</m:t>
                                </m:r>
                              </m:e>
                              <m:e>
                                <m:r>
                                  <a:rPr lang="en-US" i="1">
                                    <a:latin typeface="Cambria Math" panose="02040503050406030204" pitchFamily="18" charset="0"/>
                                  </a:rPr>
                                  <m:t>−0.01720098</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i="1">
                                    <a:latin typeface="Cambria Math" panose="02040503050406030204" pitchFamily="18" charset="0"/>
                                  </a:rPr>
                                  <m:t>−0.01720098</m:t>
                                </m:r>
                              </m:e>
                              <m:e>
                                <m:r>
                                  <a:rPr lang="en-US" i="1">
                                    <a:latin typeface="Cambria Math" panose="02040503050406030204" pitchFamily="18" charset="0"/>
                                  </a:rPr>
                                  <m:t>0.91082659</m:t>
                                </m:r>
                              </m:e>
                              <m:e>
                                <m:r>
                                  <a:rPr lang="en-US" b="0" i="1" smtClean="0">
                                    <a:latin typeface="Cambria Math" panose="02040503050406030204" pitchFamily="18" charset="0"/>
                                  </a:rPr>
                                  <m:t> 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i="1">
                                    <a:latin typeface="Cambria Math" panose="02040503050406030204" pitchFamily="18" charset="0"/>
                                  </a:rPr>
                                  <m:t>0.08105534</m:t>
                                </m:r>
                              </m:e>
                              <m:e>
                                <m:r>
                                  <a:rPr lang="en-US" i="1">
                                    <a:latin typeface="Cambria Math" panose="02040503050406030204" pitchFamily="18" charset="0"/>
                                  </a:rPr>
                                  <m:t>0.90704974</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i="1">
                                    <a:latin typeface="Cambria Math" panose="02040503050406030204" pitchFamily="18" charset="0"/>
                                  </a:rPr>
                                  <m:t>−0.90704974</m:t>
                                </m:r>
                              </m:e>
                              <m:e>
                                <m:r>
                                  <a:rPr lang="en-US" i="1">
                                    <a:latin typeface="Cambria Math" panose="02040503050406030204" pitchFamily="18" charset="0"/>
                                  </a:rPr>
                                  <m:t>0.08105534</m:t>
                                </m:r>
                              </m:e>
                            </m:mr>
                          </m:m>
                        </m:e>
                      </m:d>
                    </m:oMath>
                  </m:oMathPara>
                </a14:m>
                <a:endParaRPr lang="en-US" dirty="0"/>
              </a:p>
            </p:txBody>
          </p:sp>
        </mc:Choice>
        <mc:Fallback xmlns="">
          <p:sp>
            <p:nvSpPr>
              <p:cNvPr id="13" name="TextBox 12">
                <a:extLst>
                  <a:ext uri="{FF2B5EF4-FFF2-40B4-BE49-F238E27FC236}">
                    <a16:creationId xmlns:a16="http://schemas.microsoft.com/office/drawing/2014/main" id="{63968FBD-FA2D-6836-235A-0F4706D187CA}"/>
                  </a:ext>
                </a:extLst>
              </p:cNvPr>
              <p:cNvSpPr txBox="1">
                <a:spLocks noRot="1" noChangeAspect="1" noMove="1" noResize="1" noEditPoints="1" noAdjustHandles="1" noChangeArrowheads="1" noChangeShapeType="1" noTextEdit="1"/>
              </p:cNvSpPr>
              <p:nvPr/>
            </p:nvSpPr>
            <p:spPr>
              <a:xfrm>
                <a:off x="650832" y="2782779"/>
                <a:ext cx="6757234" cy="1020472"/>
              </a:xfrm>
              <a:prstGeom prst="rect">
                <a:avLst/>
              </a:prstGeom>
              <a:blipFill>
                <a:blip r:embed="rId2"/>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9BDAABBB-54A9-3350-7C24-FAC6BAD56457}"/>
              </a:ext>
            </a:extLst>
          </p:cNvPr>
          <p:cNvSpPr txBox="1"/>
          <p:nvPr/>
        </p:nvSpPr>
        <p:spPr>
          <a:xfrm>
            <a:off x="571702" y="1573851"/>
            <a:ext cx="3587263" cy="92333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a:t>
            </a:r>
            <a:r>
              <a:rPr lang="en-US" baseline="-25000" dirty="0">
                <a:latin typeface="Times New Roman" panose="02020603050405020304" pitchFamily="18" charset="0"/>
                <a:cs typeface="Times New Roman" panose="02020603050405020304" pitchFamily="18" charset="0"/>
              </a:rPr>
              <a:t>o</a:t>
            </a:r>
            <a:r>
              <a:rPr lang="en-US" dirty="0">
                <a:latin typeface="Times New Roman" panose="02020603050405020304" pitchFamily="18" charset="0"/>
                <a:cs typeface="Times New Roman" panose="02020603050405020304" pitchFamily="18" charset="0"/>
              </a:rPr>
              <a:t> = 1.658;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a:t>
            </a:r>
            <a:r>
              <a:rPr lang="en-US" baseline="-25000" dirty="0">
                <a:latin typeface="Times New Roman" panose="02020603050405020304" pitchFamily="18" charset="0"/>
                <a:cs typeface="Times New Roman" panose="02020603050405020304" pitchFamily="18" charset="0"/>
              </a:rPr>
              <a:t>e</a:t>
            </a:r>
            <a:r>
              <a:rPr lang="en-US" dirty="0">
                <a:latin typeface="Times New Roman" panose="02020603050405020304" pitchFamily="18" charset="0"/>
                <a:cs typeface="Times New Roman" panose="02020603050405020304" pitchFamily="18" charset="0"/>
              </a:rPr>
              <a:t> = 1.486;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thickness(t) = 857.55nm</a:t>
            </a:r>
          </a:p>
        </p:txBody>
      </p:sp>
      <p:sp>
        <p:nvSpPr>
          <p:cNvPr id="17" name="TextBox 16">
            <a:extLst>
              <a:ext uri="{FF2B5EF4-FFF2-40B4-BE49-F238E27FC236}">
                <a16:creationId xmlns:a16="http://schemas.microsoft.com/office/drawing/2014/main" id="{1DD108CD-1265-0E34-9CF6-49D34C114C1F}"/>
              </a:ext>
            </a:extLst>
          </p:cNvPr>
          <p:cNvSpPr txBox="1"/>
          <p:nvPr/>
        </p:nvSpPr>
        <p:spPr>
          <a:xfrm>
            <a:off x="219808" y="1081454"/>
            <a:ext cx="6242538" cy="369332"/>
          </a:xfrm>
          <a:prstGeom prst="rect">
            <a:avLst/>
          </a:prstGeom>
          <a:noFill/>
        </p:spPr>
        <p:txBody>
          <a:bodyPr wrap="square" rtlCol="0">
            <a:spAutoFit/>
          </a:bodyPr>
          <a:lstStyle/>
          <a:p>
            <a:pPr marL="285750" indent="-285750">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Calcite</a:t>
            </a:r>
            <a:r>
              <a:rPr lang="en-US" dirty="0">
                <a:latin typeface="Times New Roman" panose="02020603050405020304" pitchFamily="18" charset="0"/>
                <a:cs typeface="Times New Roman" panose="02020603050405020304" pitchFamily="18" charset="0"/>
              </a:rPr>
              <a:t> as a </a:t>
            </a:r>
            <a:r>
              <a:rPr lang="en-US" b="1" dirty="0">
                <a:latin typeface="Times New Roman" panose="02020603050405020304" pitchFamily="18" charset="0"/>
                <a:cs typeface="Times New Roman" panose="02020603050405020304" pitchFamily="18" charset="0"/>
              </a:rPr>
              <a:t>Quarter wave plate </a:t>
            </a:r>
            <a:r>
              <a:rPr lang="en-US" dirty="0">
                <a:latin typeface="Times New Roman" panose="02020603050405020304" pitchFamily="18" charset="0"/>
                <a:cs typeface="Times New Roman" panose="02020603050405020304" pitchFamily="18" charset="0"/>
              </a:rPr>
              <a:t>for wavelength(</a:t>
            </a:r>
            <a:r>
              <a:rPr lang="el-GR" dirty="0">
                <a:latin typeface="Times New Roman" panose="02020603050405020304" pitchFamily="18" charset="0"/>
                <a:cs typeface="Times New Roman" panose="02020603050405020304" pitchFamily="18" charset="0"/>
              </a:rPr>
              <a:t>λ</a:t>
            </a:r>
            <a:r>
              <a:rPr lang="en-US" dirty="0">
                <a:latin typeface="Times New Roman" panose="02020603050405020304" pitchFamily="18" charset="0"/>
                <a:cs typeface="Times New Roman" panose="02020603050405020304" pitchFamily="18" charset="0"/>
              </a:rPr>
              <a:t>)=590nm</a:t>
            </a:r>
          </a:p>
        </p:txBody>
      </p:sp>
      <p:sp>
        <p:nvSpPr>
          <p:cNvPr id="18" name="Rectangle 17">
            <a:extLst>
              <a:ext uri="{FF2B5EF4-FFF2-40B4-BE49-F238E27FC236}">
                <a16:creationId xmlns:a16="http://schemas.microsoft.com/office/drawing/2014/main" id="{E084BE33-05AB-2348-3EB0-D328603E6EE6}"/>
              </a:ext>
            </a:extLst>
          </p:cNvPr>
          <p:cNvSpPr/>
          <p:nvPr/>
        </p:nvSpPr>
        <p:spPr>
          <a:xfrm>
            <a:off x="9056076" y="1266120"/>
            <a:ext cx="316523" cy="132763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74DFFC7B-276C-5A02-4D16-D0A49452DB4E}"/>
              </a:ext>
            </a:extLst>
          </p:cNvPr>
          <p:cNvCxnSpPr>
            <a:stCxn id="18" idx="0"/>
          </p:cNvCxnSpPr>
          <p:nvPr/>
        </p:nvCxnSpPr>
        <p:spPr>
          <a:xfrm flipH="1" flipV="1">
            <a:off x="9214337" y="879231"/>
            <a:ext cx="1" cy="3868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F766539A-1359-470E-9CB5-4387CB99536E}"/>
              </a:ext>
            </a:extLst>
          </p:cNvPr>
          <p:cNvCxnSpPr>
            <a:stCxn id="18" idx="2"/>
          </p:cNvCxnSpPr>
          <p:nvPr/>
        </p:nvCxnSpPr>
        <p:spPr>
          <a:xfrm flipH="1">
            <a:off x="9214337" y="2593758"/>
            <a:ext cx="1" cy="3780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37AFC497-F898-0BD7-7386-1B09F77CA6C5}"/>
              </a:ext>
            </a:extLst>
          </p:cNvPr>
          <p:cNvCxnSpPr>
            <a:stCxn id="18" idx="3"/>
          </p:cNvCxnSpPr>
          <p:nvPr/>
        </p:nvCxnSpPr>
        <p:spPr>
          <a:xfrm>
            <a:off x="9372599" y="1929939"/>
            <a:ext cx="9056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C59134E7-C169-900C-4196-18FEDA1C443A}"/>
              </a:ext>
            </a:extLst>
          </p:cNvPr>
          <p:cNvCxnSpPr>
            <a:endCxn id="18" idx="1"/>
          </p:cNvCxnSpPr>
          <p:nvPr/>
        </p:nvCxnSpPr>
        <p:spPr>
          <a:xfrm>
            <a:off x="8238392" y="1929939"/>
            <a:ext cx="8176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21E0D592-B932-E663-D72A-20735AF51EAB}"/>
              </a:ext>
            </a:extLst>
          </p:cNvPr>
          <p:cNvSpPr txBox="1"/>
          <p:nvPr/>
        </p:nvSpPr>
        <p:spPr>
          <a:xfrm>
            <a:off x="8423031" y="1617785"/>
            <a:ext cx="316523" cy="369332"/>
          </a:xfrm>
          <a:prstGeom prst="rect">
            <a:avLst/>
          </a:prstGeom>
          <a:noFill/>
        </p:spPr>
        <p:txBody>
          <a:bodyPr wrap="square" rtlCol="0">
            <a:spAutoFit/>
          </a:bodyPr>
          <a:lstStyle/>
          <a:p>
            <a:r>
              <a:rPr lang="en-US" dirty="0"/>
              <a:t>S</a:t>
            </a:r>
          </a:p>
        </p:txBody>
      </p:sp>
      <p:sp>
        <p:nvSpPr>
          <p:cNvPr id="31" name="TextBox 30">
            <a:extLst>
              <a:ext uri="{FF2B5EF4-FFF2-40B4-BE49-F238E27FC236}">
                <a16:creationId xmlns:a16="http://schemas.microsoft.com/office/drawing/2014/main" id="{50EFFF2B-AF89-5B56-DF26-A9584DB3DE7D}"/>
              </a:ext>
            </a:extLst>
          </p:cNvPr>
          <p:cNvSpPr txBox="1"/>
          <p:nvPr/>
        </p:nvSpPr>
        <p:spPr>
          <a:xfrm>
            <a:off x="9689121" y="1591380"/>
            <a:ext cx="553916" cy="369332"/>
          </a:xfrm>
          <a:prstGeom prst="rect">
            <a:avLst/>
          </a:prstGeom>
          <a:noFill/>
        </p:spPr>
        <p:txBody>
          <a:bodyPr wrap="square" rtlCol="0">
            <a:spAutoFit/>
          </a:bodyPr>
          <a:lstStyle/>
          <a:p>
            <a:r>
              <a:rPr lang="en-US" dirty="0"/>
              <a:t>S’</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D6D0EED-ADD8-4107-8E48-F37AFA6C8099}"/>
                  </a:ext>
                </a:extLst>
              </p:cNvPr>
              <p:cNvSpPr txBox="1"/>
              <p:nvPr/>
            </p:nvSpPr>
            <p:spPr>
              <a:xfrm>
                <a:off x="650832" y="4321571"/>
                <a:ext cx="1099468"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baseline="-25000" smtClean="0">
                          <a:latin typeface="Cambria Math" panose="02040503050406030204" pitchFamily="18" charset="0"/>
                        </a:rPr>
                        <m:t>𝐿𝐻𝑃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rPr>
                                  <m:t>0</m:t>
                                </m:r>
                              </m:e>
                            </m:mr>
                          </m:m>
                        </m:e>
                      </m:d>
                    </m:oMath>
                  </m:oMathPara>
                </a14:m>
                <a:endParaRPr lang="en-US" dirty="0"/>
              </a:p>
            </p:txBody>
          </p:sp>
        </mc:Choice>
        <mc:Fallback xmlns="">
          <p:sp>
            <p:nvSpPr>
              <p:cNvPr id="32" name="TextBox 31">
                <a:extLst>
                  <a:ext uri="{FF2B5EF4-FFF2-40B4-BE49-F238E27FC236}">
                    <a16:creationId xmlns:a16="http://schemas.microsoft.com/office/drawing/2014/main" id="{2D6D0EED-ADD8-4107-8E48-F37AFA6C8099}"/>
                  </a:ext>
                </a:extLst>
              </p:cNvPr>
              <p:cNvSpPr txBox="1">
                <a:spLocks noRot="1" noChangeAspect="1" noMove="1" noResize="1" noEditPoints="1" noAdjustHandles="1" noChangeArrowheads="1" noChangeShapeType="1" noTextEdit="1"/>
              </p:cNvSpPr>
              <p:nvPr/>
            </p:nvSpPr>
            <p:spPr>
              <a:xfrm>
                <a:off x="650832" y="4321571"/>
                <a:ext cx="1099468" cy="102047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55EBC44-EF4E-6BDA-A778-4931B14E7AEA}"/>
                  </a:ext>
                </a:extLst>
              </p:cNvPr>
              <p:cNvSpPr txBox="1"/>
              <p:nvPr/>
            </p:nvSpPr>
            <p:spPr>
              <a:xfrm>
                <a:off x="2365333" y="4310560"/>
                <a:ext cx="2232791"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baseline="-25000" smtClean="0">
                          <a:latin typeface="Cambria Math" panose="02040503050406030204" pitchFamily="18" charset="0"/>
                        </a:rPr>
                        <m:t>𝐿𝐻𝑃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i="1">
                                    <a:latin typeface="Cambria Math" panose="02040503050406030204" pitchFamily="18" charset="0"/>
                                  </a:rPr>
                                  <m:t>0</m:t>
                                </m:r>
                                <m:r>
                                  <a:rPr lang="en-US" i="1">
                                    <a:latin typeface="Cambria Math" panose="02040503050406030204" pitchFamily="18" charset="0"/>
                                  </a:rPr>
                                  <m:t>.89362561</m:t>
                                </m:r>
                              </m:e>
                            </m:mr>
                            <m:mr>
                              <m:e>
                                <m:r>
                                  <a:rPr lang="en-US" i="1">
                                    <a:latin typeface="Cambria Math" panose="02040503050406030204" pitchFamily="18" charset="0"/>
                                  </a:rPr>
                                  <m:t>0.89362561</m:t>
                                </m:r>
                              </m:e>
                            </m:mr>
                            <m:mr>
                              <m:e>
                                <m:r>
                                  <a:rPr lang="en-US" b="0" i="1" smtClean="0">
                                    <a:latin typeface="Cambria Math" panose="02040503050406030204" pitchFamily="18" charset="0"/>
                                  </a:rPr>
                                  <m:t>0</m:t>
                                </m:r>
                              </m:e>
                            </m:mr>
                            <m:mr>
                              <m:e>
                                <m:r>
                                  <a:rPr lang="en-US" b="0" i="1" smtClean="0">
                                    <a:latin typeface="Cambria Math" panose="02040503050406030204" pitchFamily="18" charset="0"/>
                                  </a:rPr>
                                  <m:t>0</m:t>
                                </m:r>
                              </m:e>
                            </m:mr>
                          </m:m>
                        </m:e>
                      </m:d>
                    </m:oMath>
                  </m:oMathPara>
                </a14:m>
                <a:endParaRPr lang="en-US" dirty="0"/>
              </a:p>
            </p:txBody>
          </p:sp>
        </mc:Choice>
        <mc:Fallback xmlns="">
          <p:sp>
            <p:nvSpPr>
              <p:cNvPr id="33" name="TextBox 32">
                <a:extLst>
                  <a:ext uri="{FF2B5EF4-FFF2-40B4-BE49-F238E27FC236}">
                    <a16:creationId xmlns:a16="http://schemas.microsoft.com/office/drawing/2014/main" id="{D55EBC44-EF4E-6BDA-A778-4931B14E7AEA}"/>
                  </a:ext>
                </a:extLst>
              </p:cNvPr>
              <p:cNvSpPr txBox="1">
                <a:spLocks noRot="1" noChangeAspect="1" noMove="1" noResize="1" noEditPoints="1" noAdjustHandles="1" noChangeArrowheads="1" noChangeShapeType="1" noTextEdit="1"/>
              </p:cNvSpPr>
              <p:nvPr/>
            </p:nvSpPr>
            <p:spPr>
              <a:xfrm>
                <a:off x="2365333" y="4310560"/>
                <a:ext cx="2232791" cy="1020472"/>
              </a:xfrm>
              <a:prstGeom prst="rect">
                <a:avLst/>
              </a:prstGeom>
              <a:blipFill>
                <a:blip r:embed="rId4"/>
                <a:stretch>
                  <a:fillRect/>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8B11B952-6077-DBBE-57EB-41265C1CAD2B}"/>
              </a:ext>
            </a:extLst>
          </p:cNvPr>
          <p:cNvSpPr txBox="1"/>
          <p:nvPr/>
        </p:nvSpPr>
        <p:spPr>
          <a:xfrm>
            <a:off x="298939" y="4703940"/>
            <a:ext cx="264601"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t> </a:t>
            </a:r>
          </a:p>
        </p:txBody>
      </p:sp>
      <p:sp>
        <p:nvSpPr>
          <p:cNvPr id="37" name="Arrow: Right 36">
            <a:extLst>
              <a:ext uri="{FF2B5EF4-FFF2-40B4-BE49-F238E27FC236}">
                <a16:creationId xmlns:a16="http://schemas.microsoft.com/office/drawing/2014/main" id="{7A3A7AD3-C680-0658-FB8B-F75A3A87AE9E}"/>
              </a:ext>
            </a:extLst>
          </p:cNvPr>
          <p:cNvSpPr/>
          <p:nvPr/>
        </p:nvSpPr>
        <p:spPr>
          <a:xfrm>
            <a:off x="1837592" y="4763674"/>
            <a:ext cx="342900" cy="114245"/>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31C4834C-DCC3-477A-060B-ABFE62E49F7F}"/>
              </a:ext>
            </a:extLst>
          </p:cNvPr>
          <p:cNvSpPr txBox="1"/>
          <p:nvPr/>
        </p:nvSpPr>
        <p:spPr>
          <a:xfrm>
            <a:off x="6392006" y="4703940"/>
            <a:ext cx="536331" cy="369332"/>
          </a:xfrm>
          <a:prstGeom prst="rect">
            <a:avLst/>
          </a:prstGeom>
          <a:noFill/>
        </p:spPr>
        <p:txBody>
          <a:bodyPr wrap="square" rtlCol="0">
            <a:spAutoFit/>
          </a:bodyPr>
          <a:lstStyle/>
          <a:p>
            <a:pPr marL="285750" indent="-285750">
              <a:buFont typeface="Wingdings" panose="05000000000000000000" pitchFamily="2" charset="2"/>
              <a:buChar char="§"/>
            </a:pPr>
            <a:r>
              <a:rPr lang="en-US" dirty="0"/>
              <a:t> </a:t>
            </a: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C7E4B91-4B3D-93EE-8520-546B402BA448}"/>
                  </a:ext>
                </a:extLst>
              </p:cNvPr>
              <p:cNvSpPr txBox="1"/>
              <p:nvPr/>
            </p:nvSpPr>
            <p:spPr>
              <a:xfrm>
                <a:off x="6928337" y="4321571"/>
                <a:ext cx="1094659"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baseline="-25000" smtClean="0">
                          <a:latin typeface="Cambria Math" panose="02040503050406030204" pitchFamily="18" charset="0"/>
                        </a:rPr>
                        <m:t>𝑅𝐶𝑃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oMath>
                  </m:oMathPara>
                </a14:m>
                <a:endParaRPr lang="en-US" dirty="0"/>
              </a:p>
            </p:txBody>
          </p:sp>
        </mc:Choice>
        <mc:Fallback xmlns="">
          <p:sp>
            <p:nvSpPr>
              <p:cNvPr id="41" name="TextBox 40">
                <a:extLst>
                  <a:ext uri="{FF2B5EF4-FFF2-40B4-BE49-F238E27FC236}">
                    <a16:creationId xmlns:a16="http://schemas.microsoft.com/office/drawing/2014/main" id="{5C7E4B91-4B3D-93EE-8520-546B402BA448}"/>
                  </a:ext>
                </a:extLst>
              </p:cNvPr>
              <p:cNvSpPr txBox="1">
                <a:spLocks noRot="1" noChangeAspect="1" noMove="1" noResize="1" noEditPoints="1" noAdjustHandles="1" noChangeArrowheads="1" noChangeShapeType="1" noTextEdit="1"/>
              </p:cNvSpPr>
              <p:nvPr/>
            </p:nvSpPr>
            <p:spPr>
              <a:xfrm>
                <a:off x="6928337" y="4321571"/>
                <a:ext cx="1094659" cy="102047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AF7B9B6-AD00-9F5D-73F4-A60758AA592F}"/>
                  </a:ext>
                </a:extLst>
              </p:cNvPr>
              <p:cNvSpPr txBox="1"/>
              <p:nvPr/>
            </p:nvSpPr>
            <p:spPr>
              <a:xfrm>
                <a:off x="9056076" y="4242117"/>
                <a:ext cx="3127266"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′(450</m:t>
                      </m:r>
                      <m:r>
                        <a:rPr lang="en-US" i="1">
                          <a:latin typeface="Cambria Math" panose="02040503050406030204" pitchFamily="18" charset="0"/>
                        </a:rPr>
                        <m:t>𝐿𝑃</m:t>
                      </m:r>
                      <m:r>
                        <a:rPr lang="en-US" i="1">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i="1">
                                    <a:latin typeface="Cambria Math" panose="02040503050406030204" pitchFamily="18" charset="0"/>
                                  </a:rPr>
                                  <m:t>0</m:t>
                                </m:r>
                                <m:r>
                                  <a:rPr lang="en-US" i="1">
                                    <a:latin typeface="Cambria Math" panose="02040503050406030204" pitchFamily="18" charset="0"/>
                                  </a:rPr>
                                  <m:t>.91082659</m:t>
                                </m:r>
                              </m:e>
                            </m:mr>
                            <m:mr>
                              <m:e>
                                <m:r>
                                  <a:rPr lang="en-US" i="1">
                                    <a:latin typeface="Cambria Math" panose="02040503050406030204" pitchFamily="18" charset="0"/>
                                  </a:rPr>
                                  <m:t>−0.01720098</m:t>
                                </m:r>
                              </m:e>
                            </m:mr>
                            <m:mr>
                              <m:e>
                                <m:r>
                                  <a:rPr lang="en-US" i="1">
                                    <a:latin typeface="Cambria Math" panose="02040503050406030204" pitchFamily="18" charset="0"/>
                                  </a:rPr>
                                  <m:t>0.90704974</m:t>
                                </m:r>
                              </m:e>
                            </m:mr>
                            <m:mr>
                              <m:e>
                                <m:r>
                                  <a:rPr lang="en-US" i="1">
                                    <a:latin typeface="Cambria Math" panose="02040503050406030204" pitchFamily="18" charset="0"/>
                                  </a:rPr>
                                  <m:t>0.08105534</m:t>
                                </m:r>
                              </m:e>
                            </m:mr>
                          </m:m>
                        </m:e>
                      </m:d>
                    </m:oMath>
                  </m:oMathPara>
                </a14:m>
                <a:endParaRPr lang="en-US" dirty="0"/>
              </a:p>
            </p:txBody>
          </p:sp>
        </mc:Choice>
        <mc:Fallback xmlns="">
          <p:sp>
            <p:nvSpPr>
              <p:cNvPr id="42" name="TextBox 41">
                <a:extLst>
                  <a:ext uri="{FF2B5EF4-FFF2-40B4-BE49-F238E27FC236}">
                    <a16:creationId xmlns:a16="http://schemas.microsoft.com/office/drawing/2014/main" id="{1AF7B9B6-AD00-9F5D-73F4-A60758AA592F}"/>
                  </a:ext>
                </a:extLst>
              </p:cNvPr>
              <p:cNvSpPr txBox="1">
                <a:spLocks noRot="1" noChangeAspect="1" noMove="1" noResize="1" noEditPoints="1" noAdjustHandles="1" noChangeArrowheads="1" noChangeShapeType="1" noTextEdit="1"/>
              </p:cNvSpPr>
              <p:nvPr/>
            </p:nvSpPr>
            <p:spPr>
              <a:xfrm>
                <a:off x="9056076" y="4242117"/>
                <a:ext cx="3127266" cy="1020472"/>
              </a:xfrm>
              <a:prstGeom prst="rect">
                <a:avLst/>
              </a:prstGeom>
              <a:blipFill>
                <a:blip r:embed="rId6"/>
                <a:stretch>
                  <a:fillRect/>
                </a:stretch>
              </a:blipFill>
            </p:spPr>
            <p:txBody>
              <a:bodyPr/>
              <a:lstStyle/>
              <a:p>
                <a:r>
                  <a:rPr lang="en-US">
                    <a:noFill/>
                  </a:rPr>
                  <a:t> </a:t>
                </a:r>
              </a:p>
            </p:txBody>
          </p:sp>
        </mc:Fallback>
      </mc:AlternateContent>
      <p:sp>
        <p:nvSpPr>
          <p:cNvPr id="43" name="Arrow: Right 42">
            <a:extLst>
              <a:ext uri="{FF2B5EF4-FFF2-40B4-BE49-F238E27FC236}">
                <a16:creationId xmlns:a16="http://schemas.microsoft.com/office/drawing/2014/main" id="{25077856-1374-00D9-20BB-EFF3F8F53326}"/>
              </a:ext>
            </a:extLst>
          </p:cNvPr>
          <p:cNvSpPr/>
          <p:nvPr/>
        </p:nvSpPr>
        <p:spPr>
          <a:xfrm>
            <a:off x="8379319" y="4752353"/>
            <a:ext cx="342900" cy="114245"/>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C18B00D2-1251-FD7F-465C-3C71163F8FE4}"/>
              </a:ext>
            </a:extLst>
          </p:cNvPr>
          <p:cNvCxnSpPr>
            <a:cxnSpLocks/>
          </p:cNvCxnSpPr>
          <p:nvPr/>
        </p:nvCxnSpPr>
        <p:spPr>
          <a:xfrm>
            <a:off x="826477" y="6005146"/>
            <a:ext cx="65063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4A5539A-D3B4-A23A-7006-58DD9E1D70C8}"/>
              </a:ext>
            </a:extLst>
          </p:cNvPr>
          <p:cNvCxnSpPr/>
          <p:nvPr/>
        </p:nvCxnSpPr>
        <p:spPr>
          <a:xfrm>
            <a:off x="3121269" y="6005146"/>
            <a:ext cx="74734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8A132258-3AB1-973B-6D85-DB6C490E015E}"/>
              </a:ext>
            </a:extLst>
          </p:cNvPr>
          <p:cNvSpPr/>
          <p:nvPr/>
        </p:nvSpPr>
        <p:spPr>
          <a:xfrm>
            <a:off x="7408066" y="5627641"/>
            <a:ext cx="703384" cy="7209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A0C64900-4EA0-670C-9833-9D8F47D9FBDB}"/>
              </a:ext>
            </a:extLst>
          </p:cNvPr>
          <p:cNvCxnSpPr>
            <a:stCxn id="27" idx="0"/>
          </p:cNvCxnSpPr>
          <p:nvPr/>
        </p:nvCxnSpPr>
        <p:spPr>
          <a:xfrm flipV="1">
            <a:off x="7759758" y="5530925"/>
            <a:ext cx="105508" cy="9671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B222F8F-3CA7-3877-B8E3-DC0E0BB6B180}"/>
              </a:ext>
            </a:extLst>
          </p:cNvPr>
          <p:cNvCxnSpPr>
            <a:stCxn id="27" idx="0"/>
          </p:cNvCxnSpPr>
          <p:nvPr/>
        </p:nvCxnSpPr>
        <p:spPr>
          <a:xfrm>
            <a:off x="7759758" y="5627641"/>
            <a:ext cx="105508" cy="1494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737B3BB-5BA0-1C35-7E17-2141CD751DA1}"/>
              </a:ext>
            </a:extLst>
          </p:cNvPr>
          <p:cNvCxnSpPr>
            <a:endCxn id="27" idx="4"/>
          </p:cNvCxnSpPr>
          <p:nvPr/>
        </p:nvCxnSpPr>
        <p:spPr>
          <a:xfrm>
            <a:off x="7703155" y="6225518"/>
            <a:ext cx="56603" cy="123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5EE3F15-C8CB-C261-A8A7-C41AB34D9B21}"/>
              </a:ext>
            </a:extLst>
          </p:cNvPr>
          <p:cNvCxnSpPr>
            <a:stCxn id="27" idx="4"/>
          </p:cNvCxnSpPr>
          <p:nvPr/>
        </p:nvCxnSpPr>
        <p:spPr>
          <a:xfrm flipH="1">
            <a:off x="7703155" y="6348606"/>
            <a:ext cx="56603" cy="10551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0E962914-9167-D642-8678-1DECA0F12BDB}"/>
              </a:ext>
            </a:extLst>
          </p:cNvPr>
          <p:cNvCxnSpPr/>
          <p:nvPr/>
        </p:nvCxnSpPr>
        <p:spPr>
          <a:xfrm flipH="1">
            <a:off x="10119946" y="5627641"/>
            <a:ext cx="413239" cy="72096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Slide Number Placeholder 52">
            <a:extLst>
              <a:ext uri="{FF2B5EF4-FFF2-40B4-BE49-F238E27FC236}">
                <a16:creationId xmlns:a16="http://schemas.microsoft.com/office/drawing/2014/main" id="{45795A62-4C6D-A4D5-A786-BD50587CF417}"/>
              </a:ext>
            </a:extLst>
          </p:cNvPr>
          <p:cNvSpPr>
            <a:spLocks noGrp="1"/>
          </p:cNvSpPr>
          <p:nvPr>
            <p:ph type="sldNum" sz="quarter" idx="12"/>
          </p:nvPr>
        </p:nvSpPr>
        <p:spPr/>
        <p:txBody>
          <a:bodyPr/>
          <a:lstStyle/>
          <a:p>
            <a:fld id="{3A98EE3D-8CD1-4C3F-BD1C-C98C9596463C}" type="slidenum">
              <a:rPr lang="en-US" smtClean="0"/>
              <a:t>20</a:t>
            </a:fld>
            <a:endParaRPr lang="en-US" dirty="0"/>
          </a:p>
        </p:txBody>
      </p:sp>
    </p:spTree>
    <p:extLst>
      <p:ext uri="{BB962C8B-B14F-4D97-AF65-F5344CB8AC3E}">
        <p14:creationId xmlns:p14="http://schemas.microsoft.com/office/powerpoint/2010/main" val="27262923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37941D-26DB-2542-3EFC-DC2728EEEDC7}"/>
              </a:ext>
            </a:extLst>
          </p:cNvPr>
          <p:cNvSpPr txBox="1"/>
          <p:nvPr/>
        </p:nvSpPr>
        <p:spPr>
          <a:xfrm>
            <a:off x="386863" y="606642"/>
            <a:ext cx="3719146"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Dual Rotating retarder polarimeter</a:t>
            </a:r>
          </a:p>
        </p:txBody>
      </p:sp>
      <p:pic>
        <p:nvPicPr>
          <p:cNvPr id="5" name="Picture 4">
            <a:extLst>
              <a:ext uri="{FF2B5EF4-FFF2-40B4-BE49-F238E27FC236}">
                <a16:creationId xmlns:a16="http://schemas.microsoft.com/office/drawing/2014/main" id="{212043BF-A774-F72D-5D2D-3D5BB586C945}"/>
              </a:ext>
            </a:extLst>
          </p:cNvPr>
          <p:cNvPicPr>
            <a:picLocks noChangeAspect="1"/>
          </p:cNvPicPr>
          <p:nvPr/>
        </p:nvPicPr>
        <p:blipFill>
          <a:blip r:embed="rId2"/>
          <a:stretch>
            <a:fillRect/>
          </a:stretch>
        </p:blipFill>
        <p:spPr>
          <a:xfrm>
            <a:off x="386863" y="3073116"/>
            <a:ext cx="7049671" cy="2128158"/>
          </a:xfrm>
          <a:prstGeom prst="rect">
            <a:avLst/>
          </a:prstGeom>
        </p:spPr>
      </p:pic>
      <p:pic>
        <p:nvPicPr>
          <p:cNvPr id="6" name="Picture 5">
            <a:extLst>
              <a:ext uri="{FF2B5EF4-FFF2-40B4-BE49-F238E27FC236}">
                <a16:creationId xmlns:a16="http://schemas.microsoft.com/office/drawing/2014/main" id="{0665D9C6-3B3C-3C9F-A439-76EE406CDB91}"/>
              </a:ext>
            </a:extLst>
          </p:cNvPr>
          <p:cNvPicPr>
            <a:picLocks noChangeAspect="1"/>
          </p:cNvPicPr>
          <p:nvPr/>
        </p:nvPicPr>
        <p:blipFill>
          <a:blip r:embed="rId3"/>
          <a:stretch>
            <a:fillRect/>
          </a:stretch>
        </p:blipFill>
        <p:spPr>
          <a:xfrm>
            <a:off x="8198532" y="914400"/>
            <a:ext cx="3719147" cy="5468816"/>
          </a:xfrm>
          <a:prstGeom prst="rect">
            <a:avLst/>
          </a:prstGeom>
        </p:spPr>
      </p:pic>
      <p:sp>
        <p:nvSpPr>
          <p:cNvPr id="7" name="TextBox 6">
            <a:extLst>
              <a:ext uri="{FF2B5EF4-FFF2-40B4-BE49-F238E27FC236}">
                <a16:creationId xmlns:a16="http://schemas.microsoft.com/office/drawing/2014/main" id="{20B0E001-78AB-A2EC-64D1-DA676EFA6259}"/>
              </a:ext>
            </a:extLst>
          </p:cNvPr>
          <p:cNvSpPr txBox="1"/>
          <p:nvPr/>
        </p:nvSpPr>
        <p:spPr>
          <a:xfrm>
            <a:off x="146835" y="1239715"/>
            <a:ext cx="7693268" cy="1569660"/>
          </a:xfrm>
          <a:prstGeom prst="rect">
            <a:avLst/>
          </a:prstGeom>
          <a:noFill/>
        </p:spPr>
        <p:txBody>
          <a:bodyPr wrap="square" rtlCol="0">
            <a:spAutoFit/>
          </a:bodyPr>
          <a:lstStyle/>
          <a:p>
            <a:pPr marL="285750" indent="-285750">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This is the experimental way to find the Mueller matrix of the sample.</a:t>
            </a:r>
          </a:p>
          <a:p>
            <a:endParaRPr lang="en-US"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It consist of PSA and PSG which is placed before and after the sample.</a:t>
            </a:r>
          </a:p>
          <a:p>
            <a:endParaRPr lang="en-US"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PSA always consist of QWP and LP, while PSG depends upon illuminating source polarization state.</a:t>
            </a:r>
          </a:p>
        </p:txBody>
      </p:sp>
      <p:sp>
        <p:nvSpPr>
          <p:cNvPr id="2" name="TextBox 1">
            <a:extLst>
              <a:ext uri="{FF2B5EF4-FFF2-40B4-BE49-F238E27FC236}">
                <a16:creationId xmlns:a16="http://schemas.microsoft.com/office/drawing/2014/main" id="{1CBA0BDC-AADE-15E9-AC06-200D9B9E751B}"/>
              </a:ext>
            </a:extLst>
          </p:cNvPr>
          <p:cNvSpPr txBox="1"/>
          <p:nvPr/>
        </p:nvSpPr>
        <p:spPr>
          <a:xfrm>
            <a:off x="146835" y="5921551"/>
            <a:ext cx="7915711" cy="461665"/>
          </a:xfrm>
          <a:prstGeom prst="rect">
            <a:avLst/>
          </a:prstGeom>
          <a:noFill/>
        </p:spPr>
        <p:txBody>
          <a:bodyPr wrap="square" rtlCol="0">
            <a:spAutoFit/>
          </a:bodyPr>
          <a:lstStyle/>
          <a:p>
            <a:r>
              <a:rPr lang="en-US" sz="1200" b="0" i="0" dirty="0">
                <a:solidFill>
                  <a:srgbClr val="1A1A1A"/>
                </a:solidFill>
                <a:effectLst/>
                <a:latin typeface="Times New Roman" panose="02020603050405020304" pitchFamily="18" charset="0"/>
                <a:cs typeface="Times New Roman" panose="02020603050405020304" pitchFamily="18" charset="0"/>
              </a:rPr>
              <a:t>Sofia Obando-Vasquez, Ana Doblas, Carlos Trujillo; Apparatus and method to recover the Mueller matrix in bright-field microscopy. </a:t>
            </a:r>
            <a:r>
              <a:rPr lang="en-US" sz="1200" b="0" i="1" dirty="0">
                <a:solidFill>
                  <a:srgbClr val="1A1A1A"/>
                </a:solidFill>
                <a:effectLst/>
                <a:latin typeface="Times New Roman" panose="02020603050405020304" pitchFamily="18" charset="0"/>
                <a:cs typeface="Times New Roman" panose="02020603050405020304" pitchFamily="18" charset="0"/>
              </a:rPr>
              <a:t>American Journal of Physics</a:t>
            </a:r>
            <a:r>
              <a:rPr lang="en-US" sz="1200" b="0" i="0" dirty="0">
                <a:solidFill>
                  <a:srgbClr val="1A1A1A"/>
                </a:solidFill>
                <a:effectLst/>
                <a:latin typeface="Times New Roman" panose="02020603050405020304" pitchFamily="18" charset="0"/>
                <a:cs typeface="Times New Roman" panose="02020603050405020304" pitchFamily="18" charset="0"/>
              </a:rPr>
              <a:t> 1 September 2022; 90 (9): 702–714. </a:t>
            </a:r>
            <a:r>
              <a:rPr lang="en-US" sz="1200" b="0" i="0" u="none" strike="noStrike" dirty="0">
                <a:solidFill>
                  <a:srgbClr val="0066CC"/>
                </a:solidFill>
                <a:effectLst/>
                <a:latin typeface="Times New Roman" panose="02020603050405020304" pitchFamily="18" charset="0"/>
                <a:cs typeface="Times New Roman" panose="02020603050405020304" pitchFamily="18" charset="0"/>
                <a:hlinkClick r:id="rId4"/>
              </a:rPr>
              <a:t>https://doi.org/10.1119/5.0081673</a:t>
            </a:r>
            <a:endParaRPr lang="en-US" sz="12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1B737E06-48EB-4818-6C9D-37B418C42DE3}"/>
              </a:ext>
            </a:extLst>
          </p:cNvPr>
          <p:cNvSpPr>
            <a:spLocks noGrp="1"/>
          </p:cNvSpPr>
          <p:nvPr>
            <p:ph type="sldNum" sz="quarter" idx="12"/>
          </p:nvPr>
        </p:nvSpPr>
        <p:spPr/>
        <p:txBody>
          <a:bodyPr/>
          <a:lstStyle/>
          <a:p>
            <a:fld id="{3A98EE3D-8CD1-4C3F-BD1C-C98C9596463C}" type="slidenum">
              <a:rPr lang="en-US" smtClean="0"/>
              <a:t>21</a:t>
            </a:fld>
            <a:endParaRPr lang="en-US" dirty="0"/>
          </a:p>
        </p:txBody>
      </p:sp>
    </p:spTree>
    <p:extLst>
      <p:ext uri="{BB962C8B-B14F-4D97-AF65-F5344CB8AC3E}">
        <p14:creationId xmlns:p14="http://schemas.microsoft.com/office/powerpoint/2010/main" val="4850012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2AC15-17E3-B96C-EC36-0601E0142A29}"/>
              </a:ext>
            </a:extLst>
          </p:cNvPr>
          <p:cNvSpPr>
            <a:spLocks noGrp="1"/>
          </p:cNvSpPr>
          <p:nvPr>
            <p:ph type="title"/>
          </p:nvPr>
        </p:nvSpPr>
        <p:spPr>
          <a:xfrm>
            <a:off x="378236" y="606669"/>
            <a:ext cx="9880699" cy="520217"/>
          </a:xfrm>
        </p:spPr>
        <p:txBody>
          <a:bodyPr>
            <a:noAutofit/>
          </a:bodyPr>
          <a:lstStyle/>
          <a:p>
            <a:r>
              <a:rPr lang="en-IN" sz="1600" b="1" dirty="0">
                <a:latin typeface="Times New Roman" panose="02020603050405020304" pitchFamily="18" charset="0"/>
                <a:cs typeface="Times New Roman" panose="02020603050405020304" pitchFamily="18" charset="0"/>
              </a:rPr>
              <a:t>WORKING PROCEDURE:</a:t>
            </a:r>
            <a:br>
              <a:rPr lang="en-IN" sz="1600" b="1" dirty="0">
                <a:latin typeface="Times New Roman" panose="02020603050405020304" pitchFamily="18" charset="0"/>
                <a:cs typeface="Times New Roman" panose="02020603050405020304" pitchFamily="18" charset="0"/>
              </a:rPr>
            </a:br>
            <a:r>
              <a:rPr lang="en-IN" sz="1600" b="1" dirty="0">
                <a:latin typeface="Times New Roman" panose="02020603050405020304" pitchFamily="18" charset="0"/>
                <a:cs typeface="Times New Roman" panose="02020603050405020304" pitchFamily="18" charset="0"/>
              </a:rPr>
              <a:t> (1) Apparatus setup </a:t>
            </a:r>
          </a:p>
        </p:txBody>
      </p:sp>
      <p:sp>
        <p:nvSpPr>
          <p:cNvPr id="7" name="Slide Number Placeholder 6">
            <a:extLst>
              <a:ext uri="{FF2B5EF4-FFF2-40B4-BE49-F238E27FC236}">
                <a16:creationId xmlns:a16="http://schemas.microsoft.com/office/drawing/2014/main" id="{50748CC7-2EA1-F629-875A-57895B234DAA}"/>
              </a:ext>
            </a:extLst>
          </p:cNvPr>
          <p:cNvSpPr>
            <a:spLocks noGrp="1"/>
          </p:cNvSpPr>
          <p:nvPr>
            <p:ph type="sldNum" sz="quarter" idx="12"/>
          </p:nvPr>
        </p:nvSpPr>
        <p:spPr/>
        <p:txBody>
          <a:bodyPr/>
          <a:lstStyle/>
          <a:p>
            <a:fld id="{3A98EE3D-8CD1-4C3F-BD1C-C98C9596463C}" type="slidenum">
              <a:rPr lang="en-US" smtClean="0"/>
              <a:t>22</a:t>
            </a:fld>
            <a:endParaRPr lang="en-US" dirty="0"/>
          </a:p>
        </p:txBody>
      </p:sp>
      <p:sp>
        <p:nvSpPr>
          <p:cNvPr id="3" name="TextBox 2">
            <a:extLst>
              <a:ext uri="{FF2B5EF4-FFF2-40B4-BE49-F238E27FC236}">
                <a16:creationId xmlns:a16="http://schemas.microsoft.com/office/drawing/2014/main" id="{4AF4DF1E-4AF4-EA2B-EB10-C8640C408BC0}"/>
              </a:ext>
            </a:extLst>
          </p:cNvPr>
          <p:cNvSpPr txBox="1"/>
          <p:nvPr/>
        </p:nvSpPr>
        <p:spPr>
          <a:xfrm>
            <a:off x="247892" y="1239589"/>
            <a:ext cx="11070454" cy="3170099"/>
          </a:xfrm>
          <a:prstGeom prst="rect">
            <a:avLst/>
          </a:prstGeom>
          <a:noFill/>
        </p:spPr>
        <p:txBody>
          <a:bodyPr wrap="square" rtlCol="0">
            <a:spAutoFit/>
          </a:bodyPr>
          <a:lstStyle/>
          <a:p>
            <a:pPr marL="285750" indent="-285750">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A sample is imaged using an infinity corrected microscope objective lens which produces the image of the sample at infinity.</a:t>
            </a:r>
          </a:p>
          <a:p>
            <a:endParaRPr lang="en-US" sz="1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To produce the real sample of the image Tube lens is used.</a:t>
            </a:r>
          </a:p>
          <a:p>
            <a:endParaRPr lang="en-US" sz="1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Microscope image plane is located at the back the focal plane of the TL lens.</a:t>
            </a:r>
          </a:p>
          <a:p>
            <a:endParaRPr lang="en-US" sz="1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The CCD is also located to the back focal plane of the TL.</a:t>
            </a:r>
          </a:p>
          <a:p>
            <a:endParaRPr lang="en-US" sz="1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PSG and PSA is place before the sample and after the TL.</a:t>
            </a:r>
          </a:p>
          <a:p>
            <a:endParaRPr lang="en-US" sz="1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The PSA is always composed of the QWP followed by the Linear polarizer.</a:t>
            </a:r>
          </a:p>
          <a:p>
            <a:endParaRPr lang="en-US" sz="1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The PSG system depend upon the polarization state of the illuminating Source.</a:t>
            </a:r>
          </a:p>
          <a:p>
            <a:pPr marL="285750" indent="-285750">
              <a:buFont typeface="Wingdings" panose="05000000000000000000" pitchFamily="2" charset="2"/>
              <a:buChar char="§"/>
            </a:pPr>
            <a:endParaRPr lang="en-US" dirty="0"/>
          </a:p>
        </p:txBody>
      </p:sp>
      <p:graphicFrame>
        <p:nvGraphicFramePr>
          <p:cNvPr id="4" name="Table 4">
            <a:extLst>
              <a:ext uri="{FF2B5EF4-FFF2-40B4-BE49-F238E27FC236}">
                <a16:creationId xmlns:a16="http://schemas.microsoft.com/office/drawing/2014/main" id="{58EE044A-6E52-151F-D40B-491D60D5CE5D}"/>
              </a:ext>
            </a:extLst>
          </p:cNvPr>
          <p:cNvGraphicFramePr>
            <a:graphicFrameLocks noGrp="1"/>
          </p:cNvGraphicFramePr>
          <p:nvPr/>
        </p:nvGraphicFramePr>
        <p:xfrm>
          <a:off x="1371600" y="4352192"/>
          <a:ext cx="8122572" cy="1147050"/>
        </p:xfrm>
        <a:graphic>
          <a:graphicData uri="http://schemas.openxmlformats.org/drawingml/2006/table">
            <a:tbl>
              <a:tblPr firstRow="1" bandRow="1">
                <a:tableStyleId>{5C22544A-7EE6-4342-B048-85BDC9FD1C3A}</a:tableStyleId>
              </a:tblPr>
              <a:tblGrid>
                <a:gridCol w="2707524">
                  <a:extLst>
                    <a:ext uri="{9D8B030D-6E8A-4147-A177-3AD203B41FA5}">
                      <a16:colId xmlns:a16="http://schemas.microsoft.com/office/drawing/2014/main" val="534607917"/>
                    </a:ext>
                  </a:extLst>
                </a:gridCol>
                <a:gridCol w="2707524">
                  <a:extLst>
                    <a:ext uri="{9D8B030D-6E8A-4147-A177-3AD203B41FA5}">
                      <a16:colId xmlns:a16="http://schemas.microsoft.com/office/drawing/2014/main" val="1068738683"/>
                    </a:ext>
                  </a:extLst>
                </a:gridCol>
                <a:gridCol w="2707524">
                  <a:extLst>
                    <a:ext uri="{9D8B030D-6E8A-4147-A177-3AD203B41FA5}">
                      <a16:colId xmlns:a16="http://schemas.microsoft.com/office/drawing/2014/main" val="3318431552"/>
                    </a:ext>
                  </a:extLst>
                </a:gridCol>
              </a:tblGrid>
              <a:tr h="378842">
                <a:tc>
                  <a:txBody>
                    <a:bodyPr/>
                    <a:lstStyle/>
                    <a:p>
                      <a:r>
                        <a:rPr lang="en-US" dirty="0"/>
                        <a:t>Randomly PL</a:t>
                      </a:r>
                    </a:p>
                  </a:txBody>
                  <a:tcPr/>
                </a:tc>
                <a:tc>
                  <a:txBody>
                    <a:bodyPr/>
                    <a:lstStyle/>
                    <a:p>
                      <a:r>
                        <a:rPr lang="en-US" dirty="0"/>
                        <a:t>Linear polarizer</a:t>
                      </a:r>
                    </a:p>
                  </a:txBody>
                  <a:tcPr/>
                </a:tc>
                <a:tc>
                  <a:txBody>
                    <a:bodyPr/>
                    <a:lstStyle/>
                    <a:p>
                      <a:r>
                        <a:rPr lang="en-US" dirty="0"/>
                        <a:t>QWP</a:t>
                      </a:r>
                    </a:p>
                  </a:txBody>
                  <a:tcPr/>
                </a:tc>
                <a:extLst>
                  <a:ext uri="{0D108BD9-81ED-4DB2-BD59-A6C34878D82A}">
                    <a16:rowId xmlns:a16="http://schemas.microsoft.com/office/drawing/2014/main" val="4087379054"/>
                  </a:ext>
                </a:extLst>
              </a:tr>
              <a:tr h="384104">
                <a:tc>
                  <a:txBody>
                    <a:bodyPr/>
                    <a:lstStyle/>
                    <a:p>
                      <a:r>
                        <a:rPr lang="en-US" dirty="0"/>
                        <a:t>Linearly PL</a:t>
                      </a:r>
                    </a:p>
                  </a:txBody>
                  <a:tcPr/>
                </a:tc>
                <a:tc>
                  <a:txBody>
                    <a:bodyPr/>
                    <a:lstStyle/>
                    <a:p>
                      <a:r>
                        <a:rPr lang="en-US" dirty="0"/>
                        <a:t>HWP</a:t>
                      </a:r>
                    </a:p>
                  </a:txBody>
                  <a:tcPr/>
                </a:tc>
                <a:tc>
                  <a:txBody>
                    <a:bodyPr/>
                    <a:lstStyle/>
                    <a:p>
                      <a:r>
                        <a:rPr lang="en-US" dirty="0"/>
                        <a:t>QWP</a:t>
                      </a:r>
                    </a:p>
                  </a:txBody>
                  <a:tcPr/>
                </a:tc>
                <a:extLst>
                  <a:ext uri="{0D108BD9-81ED-4DB2-BD59-A6C34878D82A}">
                    <a16:rowId xmlns:a16="http://schemas.microsoft.com/office/drawing/2014/main" val="98961543"/>
                  </a:ext>
                </a:extLst>
              </a:tr>
              <a:tr h="384104">
                <a:tc>
                  <a:txBody>
                    <a:bodyPr/>
                    <a:lstStyle/>
                    <a:p>
                      <a:r>
                        <a:rPr lang="en-US" dirty="0"/>
                        <a:t>EPL</a:t>
                      </a:r>
                    </a:p>
                  </a:txBody>
                  <a:tcPr/>
                </a:tc>
                <a:tc>
                  <a:txBody>
                    <a:bodyPr/>
                    <a:lstStyle/>
                    <a:p>
                      <a:r>
                        <a:rPr lang="en-US" dirty="0"/>
                        <a:t>Linear Polarizer + HWP</a:t>
                      </a:r>
                    </a:p>
                  </a:txBody>
                  <a:tcPr/>
                </a:tc>
                <a:tc>
                  <a:txBody>
                    <a:bodyPr/>
                    <a:lstStyle/>
                    <a:p>
                      <a:r>
                        <a:rPr lang="en-US" dirty="0"/>
                        <a:t>QWP</a:t>
                      </a:r>
                    </a:p>
                  </a:txBody>
                  <a:tcPr/>
                </a:tc>
                <a:extLst>
                  <a:ext uri="{0D108BD9-81ED-4DB2-BD59-A6C34878D82A}">
                    <a16:rowId xmlns:a16="http://schemas.microsoft.com/office/drawing/2014/main" val="642756913"/>
                  </a:ext>
                </a:extLst>
              </a:tr>
            </a:tbl>
          </a:graphicData>
        </a:graphic>
      </p:graphicFrame>
      <p:sp>
        <p:nvSpPr>
          <p:cNvPr id="5" name="TextBox 4">
            <a:extLst>
              <a:ext uri="{FF2B5EF4-FFF2-40B4-BE49-F238E27FC236}">
                <a16:creationId xmlns:a16="http://schemas.microsoft.com/office/drawing/2014/main" id="{6ED5BBCC-06FD-C375-09C7-BAEB884D4914}"/>
              </a:ext>
            </a:extLst>
          </p:cNvPr>
          <p:cNvSpPr txBox="1"/>
          <p:nvPr/>
        </p:nvSpPr>
        <p:spPr>
          <a:xfrm>
            <a:off x="247892" y="5943554"/>
            <a:ext cx="11070454" cy="307777"/>
          </a:xfrm>
          <a:prstGeom prst="rect">
            <a:avLst/>
          </a:prstGeom>
          <a:noFill/>
        </p:spPr>
        <p:txBody>
          <a:bodyPr wrap="square" rtlCol="0">
            <a:spAutoFit/>
          </a:bodyPr>
          <a:lstStyle/>
          <a:p>
            <a:pPr marL="285750" indent="-285750">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We can use the depolarizer also instead of the Linear polarizer if we are using EPL, because it convert the EPL into the randomly polarized light.</a:t>
            </a:r>
          </a:p>
        </p:txBody>
      </p:sp>
      <p:graphicFrame>
        <p:nvGraphicFramePr>
          <p:cNvPr id="6" name="Table 4">
            <a:extLst>
              <a:ext uri="{FF2B5EF4-FFF2-40B4-BE49-F238E27FC236}">
                <a16:creationId xmlns:a16="http://schemas.microsoft.com/office/drawing/2014/main" id="{9DDC0263-C191-A617-8CFC-B9EFE0C91845}"/>
              </a:ext>
            </a:extLst>
          </p:cNvPr>
          <p:cNvGraphicFramePr>
            <a:graphicFrameLocks noGrp="1"/>
          </p:cNvGraphicFramePr>
          <p:nvPr>
            <p:extLst>
              <p:ext uri="{D42A27DB-BD31-4B8C-83A1-F6EECF244321}">
                <p14:modId xmlns:p14="http://schemas.microsoft.com/office/powerpoint/2010/main" val="1125779448"/>
              </p:ext>
            </p:extLst>
          </p:nvPr>
        </p:nvGraphicFramePr>
        <p:xfrm>
          <a:off x="1371600" y="4352192"/>
          <a:ext cx="8219289" cy="1147050"/>
        </p:xfrm>
        <a:graphic>
          <a:graphicData uri="http://schemas.openxmlformats.org/drawingml/2006/table">
            <a:tbl>
              <a:tblPr firstRow="1" bandRow="1">
                <a:tableStyleId>{5C22544A-7EE6-4342-B048-85BDC9FD1C3A}</a:tableStyleId>
              </a:tblPr>
              <a:tblGrid>
                <a:gridCol w="2739763">
                  <a:extLst>
                    <a:ext uri="{9D8B030D-6E8A-4147-A177-3AD203B41FA5}">
                      <a16:colId xmlns:a16="http://schemas.microsoft.com/office/drawing/2014/main" val="534607917"/>
                    </a:ext>
                  </a:extLst>
                </a:gridCol>
                <a:gridCol w="2739763">
                  <a:extLst>
                    <a:ext uri="{9D8B030D-6E8A-4147-A177-3AD203B41FA5}">
                      <a16:colId xmlns:a16="http://schemas.microsoft.com/office/drawing/2014/main" val="1068738683"/>
                    </a:ext>
                  </a:extLst>
                </a:gridCol>
                <a:gridCol w="2739763">
                  <a:extLst>
                    <a:ext uri="{9D8B030D-6E8A-4147-A177-3AD203B41FA5}">
                      <a16:colId xmlns:a16="http://schemas.microsoft.com/office/drawing/2014/main" val="3318431552"/>
                    </a:ext>
                  </a:extLst>
                </a:gridCol>
              </a:tblGrid>
              <a:tr h="378842">
                <a:tc>
                  <a:txBody>
                    <a:bodyPr/>
                    <a:lstStyle/>
                    <a:p>
                      <a:r>
                        <a:rPr lang="en-US" dirty="0"/>
                        <a:t>Randomly PL</a:t>
                      </a:r>
                    </a:p>
                  </a:txBody>
                  <a:tcPr/>
                </a:tc>
                <a:tc>
                  <a:txBody>
                    <a:bodyPr/>
                    <a:lstStyle/>
                    <a:p>
                      <a:r>
                        <a:rPr lang="en-US" dirty="0"/>
                        <a:t>Linear polarizer</a:t>
                      </a:r>
                    </a:p>
                  </a:txBody>
                  <a:tcPr/>
                </a:tc>
                <a:tc>
                  <a:txBody>
                    <a:bodyPr/>
                    <a:lstStyle/>
                    <a:p>
                      <a:r>
                        <a:rPr lang="en-US" dirty="0"/>
                        <a:t>QWP</a:t>
                      </a:r>
                    </a:p>
                  </a:txBody>
                  <a:tcPr/>
                </a:tc>
                <a:extLst>
                  <a:ext uri="{0D108BD9-81ED-4DB2-BD59-A6C34878D82A}">
                    <a16:rowId xmlns:a16="http://schemas.microsoft.com/office/drawing/2014/main" val="4087379054"/>
                  </a:ext>
                </a:extLst>
              </a:tr>
              <a:tr h="384104">
                <a:tc>
                  <a:txBody>
                    <a:bodyPr/>
                    <a:lstStyle/>
                    <a:p>
                      <a:r>
                        <a:rPr lang="en-US" dirty="0"/>
                        <a:t>Linearly PL</a:t>
                      </a:r>
                    </a:p>
                  </a:txBody>
                  <a:tcPr/>
                </a:tc>
                <a:tc>
                  <a:txBody>
                    <a:bodyPr/>
                    <a:lstStyle/>
                    <a:p>
                      <a:r>
                        <a:rPr lang="en-US" dirty="0"/>
                        <a:t>HWP</a:t>
                      </a:r>
                    </a:p>
                  </a:txBody>
                  <a:tcPr/>
                </a:tc>
                <a:tc>
                  <a:txBody>
                    <a:bodyPr/>
                    <a:lstStyle/>
                    <a:p>
                      <a:r>
                        <a:rPr lang="en-US" dirty="0"/>
                        <a:t>QWP</a:t>
                      </a:r>
                    </a:p>
                  </a:txBody>
                  <a:tcPr/>
                </a:tc>
                <a:extLst>
                  <a:ext uri="{0D108BD9-81ED-4DB2-BD59-A6C34878D82A}">
                    <a16:rowId xmlns:a16="http://schemas.microsoft.com/office/drawing/2014/main" val="98961543"/>
                  </a:ext>
                </a:extLst>
              </a:tr>
              <a:tr h="384104">
                <a:tc>
                  <a:txBody>
                    <a:bodyPr/>
                    <a:lstStyle/>
                    <a:p>
                      <a:r>
                        <a:rPr lang="en-US" dirty="0"/>
                        <a:t>EPL</a:t>
                      </a:r>
                    </a:p>
                  </a:txBody>
                  <a:tcPr/>
                </a:tc>
                <a:tc>
                  <a:txBody>
                    <a:bodyPr/>
                    <a:lstStyle/>
                    <a:p>
                      <a:r>
                        <a:rPr lang="en-US" dirty="0"/>
                        <a:t>Linear Polarizer + HWP</a:t>
                      </a:r>
                    </a:p>
                  </a:txBody>
                  <a:tcPr/>
                </a:tc>
                <a:tc>
                  <a:txBody>
                    <a:bodyPr/>
                    <a:lstStyle/>
                    <a:p>
                      <a:r>
                        <a:rPr lang="en-US" dirty="0"/>
                        <a:t>QWP</a:t>
                      </a:r>
                    </a:p>
                  </a:txBody>
                  <a:tcPr/>
                </a:tc>
                <a:extLst>
                  <a:ext uri="{0D108BD9-81ED-4DB2-BD59-A6C34878D82A}">
                    <a16:rowId xmlns:a16="http://schemas.microsoft.com/office/drawing/2014/main" val="642756913"/>
                  </a:ext>
                </a:extLst>
              </a:tr>
            </a:tbl>
          </a:graphicData>
        </a:graphic>
      </p:graphicFrame>
    </p:spTree>
    <p:extLst>
      <p:ext uri="{BB962C8B-B14F-4D97-AF65-F5344CB8AC3E}">
        <p14:creationId xmlns:p14="http://schemas.microsoft.com/office/powerpoint/2010/main" val="32539156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0A8F0E-7C76-D74E-3D36-858619A5BB63}"/>
              </a:ext>
            </a:extLst>
          </p:cNvPr>
          <p:cNvSpPr txBox="1"/>
          <p:nvPr/>
        </p:nvSpPr>
        <p:spPr>
          <a:xfrm>
            <a:off x="2252297" y="1070648"/>
            <a:ext cx="9815146" cy="3385542"/>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[m</a:t>
            </a:r>
            <a:r>
              <a:rPr lang="en-US" sz="1400" b="1" baseline="-25000" dirty="0">
                <a:latin typeface="Times New Roman" panose="02020603050405020304" pitchFamily="18" charset="0"/>
                <a:cs typeface="Times New Roman" panose="02020603050405020304" pitchFamily="18" charset="0"/>
              </a:rPr>
              <a:t>00</a:t>
            </a:r>
            <a:r>
              <a:rPr lang="en-US" sz="1400" b="1" dirty="0">
                <a:latin typeface="Times New Roman" panose="02020603050405020304" pitchFamily="18" charset="0"/>
                <a:cs typeface="Times New Roman" panose="02020603050405020304" pitchFamily="18" charset="0"/>
              </a:rPr>
              <a:t> = (HH + HV + VH + VV)]; [m</a:t>
            </a:r>
            <a:r>
              <a:rPr lang="en-US" sz="1400" b="1" baseline="-25000" dirty="0">
                <a:latin typeface="Times New Roman" panose="02020603050405020304" pitchFamily="18" charset="0"/>
                <a:cs typeface="Times New Roman" panose="02020603050405020304" pitchFamily="18" charset="0"/>
              </a:rPr>
              <a:t>01</a:t>
            </a:r>
            <a:r>
              <a:rPr lang="en-US" sz="1400" b="1" dirty="0">
                <a:latin typeface="Times New Roman" panose="02020603050405020304" pitchFamily="18" charset="0"/>
                <a:cs typeface="Times New Roman" panose="02020603050405020304" pitchFamily="18" charset="0"/>
              </a:rPr>
              <a:t> = (HH + HV –VH –VV)]; [m</a:t>
            </a:r>
            <a:r>
              <a:rPr lang="en-US" sz="1400" b="1" baseline="-25000" dirty="0">
                <a:latin typeface="Times New Roman" panose="02020603050405020304" pitchFamily="18" charset="0"/>
                <a:cs typeface="Times New Roman" panose="02020603050405020304" pitchFamily="18" charset="0"/>
              </a:rPr>
              <a:t>02</a:t>
            </a:r>
            <a:r>
              <a:rPr lang="en-US" sz="1400" b="1" dirty="0">
                <a:latin typeface="Times New Roman" panose="02020603050405020304" pitchFamily="18" charset="0"/>
                <a:cs typeface="Times New Roman" panose="02020603050405020304" pitchFamily="18" charset="0"/>
              </a:rPr>
              <a:t> = (PH + PV – MH – MV)]; [m</a:t>
            </a:r>
            <a:r>
              <a:rPr lang="en-US" sz="1400" b="1" baseline="-25000" dirty="0">
                <a:latin typeface="Times New Roman" panose="02020603050405020304" pitchFamily="18" charset="0"/>
                <a:cs typeface="Times New Roman" panose="02020603050405020304" pitchFamily="18" charset="0"/>
              </a:rPr>
              <a:t>03</a:t>
            </a:r>
            <a:r>
              <a:rPr lang="en-US" sz="1400" b="1" dirty="0">
                <a:latin typeface="Times New Roman" panose="02020603050405020304" pitchFamily="18" charset="0"/>
                <a:cs typeface="Times New Roman" panose="02020603050405020304" pitchFamily="18" charset="0"/>
              </a:rPr>
              <a:t> = (RH – RV – LH - LV)]</a:t>
            </a:r>
          </a:p>
          <a:p>
            <a:endParaRPr lang="en-US" sz="1400" b="1" dirty="0">
              <a:latin typeface="Times New Roman" panose="02020603050405020304" pitchFamily="18" charset="0"/>
              <a:cs typeface="Times New Roman" panose="02020603050405020304" pitchFamily="18" charset="0"/>
            </a:endParaRPr>
          </a:p>
          <a:p>
            <a:r>
              <a:rPr lang="en-US" sz="1400" b="1" dirty="0">
                <a:latin typeface="Times New Roman" panose="02020603050405020304" pitchFamily="18" charset="0"/>
                <a:cs typeface="Times New Roman" panose="02020603050405020304" pitchFamily="18" charset="0"/>
              </a:rPr>
              <a:t> [m</a:t>
            </a:r>
            <a:r>
              <a:rPr lang="en-US" sz="1400" b="1" baseline="-25000" dirty="0">
                <a:latin typeface="Times New Roman" panose="02020603050405020304" pitchFamily="18" charset="0"/>
                <a:cs typeface="Times New Roman" panose="02020603050405020304" pitchFamily="18" charset="0"/>
              </a:rPr>
              <a:t>10</a:t>
            </a:r>
            <a:r>
              <a:rPr lang="en-US" sz="1400" b="1" dirty="0">
                <a:latin typeface="Times New Roman" panose="02020603050405020304" pitchFamily="18" charset="0"/>
                <a:cs typeface="Times New Roman" panose="02020603050405020304" pitchFamily="18" charset="0"/>
              </a:rPr>
              <a:t>= (HH – HV + VH – VV)]; [m</a:t>
            </a:r>
            <a:r>
              <a:rPr lang="en-US" sz="1400" b="1" baseline="-25000" dirty="0">
                <a:latin typeface="Times New Roman" panose="02020603050405020304" pitchFamily="18" charset="0"/>
                <a:cs typeface="Times New Roman" panose="02020603050405020304" pitchFamily="18" charset="0"/>
              </a:rPr>
              <a:t>11</a:t>
            </a:r>
            <a:r>
              <a:rPr lang="en-US" sz="1400" b="1" dirty="0">
                <a:latin typeface="Times New Roman" panose="02020603050405020304" pitchFamily="18" charset="0"/>
                <a:cs typeface="Times New Roman" panose="02020603050405020304" pitchFamily="18" charset="0"/>
              </a:rPr>
              <a:t>= (HH – HV – VH + VV)]; [m</a:t>
            </a:r>
            <a:r>
              <a:rPr lang="en-US" sz="1400" b="1" baseline="-25000" dirty="0">
                <a:latin typeface="Times New Roman" panose="02020603050405020304" pitchFamily="18" charset="0"/>
                <a:cs typeface="Times New Roman" panose="02020603050405020304" pitchFamily="18" charset="0"/>
              </a:rPr>
              <a:t>12</a:t>
            </a:r>
            <a:r>
              <a:rPr lang="en-US" sz="1400" b="1" dirty="0">
                <a:latin typeface="Times New Roman" panose="02020603050405020304" pitchFamily="18" charset="0"/>
                <a:cs typeface="Times New Roman" panose="02020603050405020304" pitchFamily="18" charset="0"/>
              </a:rPr>
              <a:t>= (PH – PV – MH + MV)]; [m</a:t>
            </a:r>
            <a:r>
              <a:rPr lang="en-US" sz="1400" b="1" baseline="-25000" dirty="0">
                <a:latin typeface="Times New Roman" panose="02020603050405020304" pitchFamily="18" charset="0"/>
                <a:cs typeface="Times New Roman" panose="02020603050405020304" pitchFamily="18" charset="0"/>
              </a:rPr>
              <a:t>13</a:t>
            </a:r>
            <a:r>
              <a:rPr lang="en-US" sz="1400" b="1" dirty="0">
                <a:latin typeface="Times New Roman" panose="02020603050405020304" pitchFamily="18" charset="0"/>
                <a:cs typeface="Times New Roman" panose="02020603050405020304" pitchFamily="18" charset="0"/>
              </a:rPr>
              <a:t> = (RH – RV – LH + LV)]</a:t>
            </a:r>
          </a:p>
          <a:p>
            <a:endParaRPr lang="en-US" sz="1400" b="1" dirty="0">
              <a:latin typeface="Times New Roman" panose="02020603050405020304" pitchFamily="18" charset="0"/>
              <a:cs typeface="Times New Roman" panose="02020603050405020304" pitchFamily="18" charset="0"/>
            </a:endParaRPr>
          </a:p>
          <a:p>
            <a:r>
              <a:rPr lang="en-US" sz="1400" b="1" dirty="0">
                <a:latin typeface="Times New Roman" panose="02020603050405020304" pitchFamily="18" charset="0"/>
                <a:cs typeface="Times New Roman" panose="02020603050405020304" pitchFamily="18" charset="0"/>
              </a:rPr>
              <a:t> [m</a:t>
            </a:r>
            <a:r>
              <a:rPr lang="en-US" sz="1400" b="1" baseline="-25000" dirty="0">
                <a:latin typeface="Times New Roman" panose="02020603050405020304" pitchFamily="18" charset="0"/>
                <a:cs typeface="Times New Roman" panose="02020603050405020304" pitchFamily="18" charset="0"/>
              </a:rPr>
              <a:t>20</a:t>
            </a:r>
            <a:r>
              <a:rPr lang="en-US" sz="1400" b="1" dirty="0">
                <a:latin typeface="Times New Roman" panose="02020603050405020304" pitchFamily="18" charset="0"/>
                <a:cs typeface="Times New Roman" panose="02020603050405020304" pitchFamily="18" charset="0"/>
              </a:rPr>
              <a:t>= (HP – HM + VP - VM)]; [m</a:t>
            </a:r>
            <a:r>
              <a:rPr lang="en-US" sz="1400" b="1" baseline="-25000" dirty="0">
                <a:latin typeface="Times New Roman" panose="02020603050405020304" pitchFamily="18" charset="0"/>
                <a:cs typeface="Times New Roman" panose="02020603050405020304" pitchFamily="18" charset="0"/>
              </a:rPr>
              <a:t>21</a:t>
            </a:r>
            <a:r>
              <a:rPr lang="en-US" sz="1400" b="1" dirty="0">
                <a:latin typeface="Times New Roman" panose="02020603050405020304" pitchFamily="18" charset="0"/>
                <a:cs typeface="Times New Roman" panose="02020603050405020304" pitchFamily="18" charset="0"/>
              </a:rPr>
              <a:t>= (HP – HM – VP + VM)]; [m</a:t>
            </a:r>
            <a:r>
              <a:rPr lang="en-US" sz="1400" b="1" baseline="-25000" dirty="0">
                <a:latin typeface="Times New Roman" panose="02020603050405020304" pitchFamily="18" charset="0"/>
                <a:cs typeface="Times New Roman" panose="02020603050405020304" pitchFamily="18" charset="0"/>
              </a:rPr>
              <a:t>22</a:t>
            </a:r>
            <a:r>
              <a:rPr lang="en-US" sz="1400" b="1" dirty="0">
                <a:latin typeface="Times New Roman" panose="02020603050405020304" pitchFamily="18" charset="0"/>
                <a:cs typeface="Times New Roman" panose="02020603050405020304" pitchFamily="18" charset="0"/>
              </a:rPr>
              <a:t>= (PP – PM – MP + MM)]; [m</a:t>
            </a:r>
            <a:r>
              <a:rPr lang="en-US" sz="1400" b="1" baseline="-25000" dirty="0">
                <a:latin typeface="Times New Roman" panose="02020603050405020304" pitchFamily="18" charset="0"/>
                <a:cs typeface="Times New Roman" panose="02020603050405020304" pitchFamily="18" charset="0"/>
              </a:rPr>
              <a:t>23</a:t>
            </a:r>
            <a:r>
              <a:rPr lang="en-US" sz="1400" b="1" dirty="0">
                <a:latin typeface="Times New Roman" panose="02020603050405020304" pitchFamily="18" charset="0"/>
                <a:cs typeface="Times New Roman" panose="02020603050405020304" pitchFamily="18" charset="0"/>
              </a:rPr>
              <a:t> = (RP – RM – LP + LM)]</a:t>
            </a:r>
          </a:p>
          <a:p>
            <a:endParaRPr lang="en-US" sz="1400" b="1" dirty="0">
              <a:latin typeface="Times New Roman" panose="02020603050405020304" pitchFamily="18" charset="0"/>
              <a:cs typeface="Times New Roman" panose="02020603050405020304" pitchFamily="18" charset="0"/>
            </a:endParaRPr>
          </a:p>
          <a:p>
            <a:r>
              <a:rPr lang="en-US" sz="1400" b="1" dirty="0">
                <a:latin typeface="Times New Roman" panose="02020603050405020304" pitchFamily="18" charset="0"/>
                <a:cs typeface="Times New Roman" panose="02020603050405020304" pitchFamily="18" charset="0"/>
              </a:rPr>
              <a:t> [m</a:t>
            </a:r>
            <a:r>
              <a:rPr lang="en-US" sz="1400" b="1" baseline="-25000" dirty="0">
                <a:latin typeface="Times New Roman" panose="02020603050405020304" pitchFamily="18" charset="0"/>
                <a:cs typeface="Times New Roman" panose="02020603050405020304" pitchFamily="18" charset="0"/>
              </a:rPr>
              <a:t>30</a:t>
            </a:r>
            <a:r>
              <a:rPr lang="en-US" sz="1400" b="1" dirty="0">
                <a:latin typeface="Times New Roman" panose="02020603050405020304" pitchFamily="18" charset="0"/>
                <a:cs typeface="Times New Roman" panose="02020603050405020304" pitchFamily="18" charset="0"/>
              </a:rPr>
              <a:t> = (HR – HL + VR - VL)]; [m</a:t>
            </a:r>
            <a:r>
              <a:rPr lang="en-US" sz="1400" b="1" baseline="-25000" dirty="0">
                <a:latin typeface="Times New Roman" panose="02020603050405020304" pitchFamily="18" charset="0"/>
                <a:cs typeface="Times New Roman" panose="02020603050405020304" pitchFamily="18" charset="0"/>
              </a:rPr>
              <a:t>31</a:t>
            </a:r>
            <a:r>
              <a:rPr lang="en-US" sz="1400" b="1" dirty="0">
                <a:latin typeface="Times New Roman" panose="02020603050405020304" pitchFamily="18" charset="0"/>
                <a:cs typeface="Times New Roman" panose="02020603050405020304" pitchFamily="18" charset="0"/>
              </a:rPr>
              <a:t> = (HR – HL –VR + VL)]; [m</a:t>
            </a:r>
            <a:r>
              <a:rPr lang="en-US" sz="1400" b="1" baseline="-25000" dirty="0">
                <a:latin typeface="Times New Roman" panose="02020603050405020304" pitchFamily="18" charset="0"/>
                <a:cs typeface="Times New Roman" panose="02020603050405020304" pitchFamily="18" charset="0"/>
              </a:rPr>
              <a:t>32</a:t>
            </a:r>
            <a:r>
              <a:rPr lang="en-US" sz="1400" b="1" dirty="0">
                <a:latin typeface="Times New Roman" panose="02020603050405020304" pitchFamily="18" charset="0"/>
                <a:cs typeface="Times New Roman" panose="02020603050405020304" pitchFamily="18" charset="0"/>
              </a:rPr>
              <a:t> = (PR – PL – MR + ML) ]; [m</a:t>
            </a:r>
            <a:r>
              <a:rPr lang="en-US" sz="1400" b="1" baseline="-25000" dirty="0">
                <a:latin typeface="Times New Roman" panose="02020603050405020304" pitchFamily="18" charset="0"/>
                <a:cs typeface="Times New Roman" panose="02020603050405020304" pitchFamily="18" charset="0"/>
              </a:rPr>
              <a:t>33</a:t>
            </a:r>
            <a:r>
              <a:rPr lang="en-US" sz="1400" b="1" dirty="0">
                <a:latin typeface="Times New Roman" panose="02020603050405020304" pitchFamily="18" charset="0"/>
                <a:cs typeface="Times New Roman" panose="02020603050405020304" pitchFamily="18" charset="0"/>
              </a:rPr>
              <a:t> = (LL – RL – LR + RR)]</a:t>
            </a:r>
          </a:p>
          <a:p>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 </a:t>
            </a:r>
          </a:p>
          <a:p>
            <a:r>
              <a:rPr lang="en-US" sz="1600" dirty="0"/>
              <a:t> </a:t>
            </a:r>
          </a:p>
          <a:p>
            <a:r>
              <a:rPr lang="en-US" dirty="0"/>
              <a:t> </a:t>
            </a:r>
          </a:p>
          <a:p>
            <a:endParaRPr lang="en-US" dirty="0"/>
          </a:p>
          <a:p>
            <a:r>
              <a:rPr lang="en-US" dirty="0"/>
              <a:t>                                                             </a:t>
            </a:r>
          </a:p>
          <a:p>
            <a:r>
              <a:rPr lang="en-US" dirty="0"/>
              <a:t>  </a:t>
            </a:r>
          </a:p>
        </p:txBody>
      </p:sp>
      <p:sp>
        <p:nvSpPr>
          <p:cNvPr id="8" name="TextBox 7">
            <a:extLst>
              <a:ext uri="{FF2B5EF4-FFF2-40B4-BE49-F238E27FC236}">
                <a16:creationId xmlns:a16="http://schemas.microsoft.com/office/drawing/2014/main" id="{16AFA4EE-BE25-931F-5F39-224E05486C69}"/>
              </a:ext>
            </a:extLst>
          </p:cNvPr>
          <p:cNvSpPr txBox="1"/>
          <p:nvPr/>
        </p:nvSpPr>
        <p:spPr>
          <a:xfrm>
            <a:off x="334107" y="545123"/>
            <a:ext cx="8827477"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Relation between Mueller matrix element and different linear combination of intensities</a:t>
            </a:r>
          </a:p>
        </p:txBody>
      </p:sp>
      <p:sp>
        <p:nvSpPr>
          <p:cNvPr id="16" name="Left Brace 15">
            <a:extLst>
              <a:ext uri="{FF2B5EF4-FFF2-40B4-BE49-F238E27FC236}">
                <a16:creationId xmlns:a16="http://schemas.microsoft.com/office/drawing/2014/main" id="{0A8D74B8-50AC-DCF1-5F21-688DFF1BA322}"/>
              </a:ext>
            </a:extLst>
          </p:cNvPr>
          <p:cNvSpPr/>
          <p:nvPr/>
        </p:nvSpPr>
        <p:spPr>
          <a:xfrm>
            <a:off x="2107223" y="1129560"/>
            <a:ext cx="246184" cy="162646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 name="Right Brace 16">
            <a:extLst>
              <a:ext uri="{FF2B5EF4-FFF2-40B4-BE49-F238E27FC236}">
                <a16:creationId xmlns:a16="http://schemas.microsoft.com/office/drawing/2014/main" id="{6E8E383C-B3B6-AE3E-8673-3545363CDC18}"/>
              </a:ext>
            </a:extLst>
          </p:cNvPr>
          <p:cNvSpPr/>
          <p:nvPr/>
        </p:nvSpPr>
        <p:spPr>
          <a:xfrm>
            <a:off x="11626361" y="1129560"/>
            <a:ext cx="419100" cy="1626467"/>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F3C91C13-FAB3-2CCC-A961-0F1506A9A87C}"/>
              </a:ext>
            </a:extLst>
          </p:cNvPr>
          <p:cNvSpPr txBox="1"/>
          <p:nvPr/>
        </p:nvSpPr>
        <p:spPr>
          <a:xfrm>
            <a:off x="967154" y="1793631"/>
            <a:ext cx="1140069" cy="369332"/>
          </a:xfrm>
          <a:prstGeom prst="rect">
            <a:avLst/>
          </a:prstGeom>
          <a:noFill/>
        </p:spPr>
        <p:txBody>
          <a:bodyPr wrap="square" rtlCol="0">
            <a:spAutoFit/>
          </a:bodyPr>
          <a:lstStyle/>
          <a:p>
            <a:r>
              <a:rPr lang="en-US" dirty="0"/>
              <a:t>M</a:t>
            </a:r>
            <a:r>
              <a:rPr lang="en-US" baseline="-25000" dirty="0"/>
              <a:t>sample</a:t>
            </a:r>
            <a:r>
              <a:rPr lang="en-US" dirty="0"/>
              <a:t>  =</a:t>
            </a:r>
          </a:p>
        </p:txBody>
      </p:sp>
      <p:pic>
        <p:nvPicPr>
          <p:cNvPr id="20" name="Picture 19">
            <a:extLst>
              <a:ext uri="{FF2B5EF4-FFF2-40B4-BE49-F238E27FC236}">
                <a16:creationId xmlns:a16="http://schemas.microsoft.com/office/drawing/2014/main" id="{A1DBDD0C-D3DC-64FC-F7F9-90F6B21B07DF}"/>
              </a:ext>
            </a:extLst>
          </p:cNvPr>
          <p:cNvPicPr>
            <a:picLocks noChangeAspect="1"/>
          </p:cNvPicPr>
          <p:nvPr/>
        </p:nvPicPr>
        <p:blipFill>
          <a:blip r:embed="rId2"/>
          <a:stretch>
            <a:fillRect/>
          </a:stretch>
        </p:blipFill>
        <p:spPr>
          <a:xfrm>
            <a:off x="124557" y="3150226"/>
            <a:ext cx="4056184" cy="3042138"/>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90D81E4-E4A4-DDE6-32E5-02EF6962C473}"/>
                  </a:ext>
                </a:extLst>
              </p:cNvPr>
              <p:cNvSpPr txBox="1"/>
              <p:nvPr/>
            </p:nvSpPr>
            <p:spPr>
              <a:xfrm>
                <a:off x="5521569" y="2971800"/>
                <a:ext cx="2537939" cy="459485"/>
              </a:xfrm>
              <a:prstGeom prst="rect">
                <a:avLst/>
              </a:prstGeom>
              <a:noFill/>
            </p:spPr>
            <p:txBody>
              <a:bodyPr wrap="none" lIns="0" tIns="0" rIns="0" bIns="0" rtlCol="0">
                <a:spAutoFit/>
              </a:bodyPr>
              <a:lstStyle/>
              <a:p>
                <a14:m>
                  <m:oMath xmlns:m="http://schemas.openxmlformats.org/officeDocument/2006/math">
                    <m:r>
                      <m:rPr>
                        <m:sty m:val="p"/>
                      </m:rPr>
                      <a:rPr lang="en-US" b="0" i="0" smtClean="0">
                        <a:latin typeface="Cambria Math" panose="02040503050406030204" pitchFamily="18" charset="0"/>
                      </a:rPr>
                      <m:t>D</m:t>
                    </m:r>
                    <m:r>
                      <a:rPr lang="en-US" b="0" i="0" smtClean="0">
                        <a:latin typeface="Cambria Math" panose="02040503050406030204" pitchFamily="18" charset="0"/>
                      </a:rPr>
                      <m:t>= </m:t>
                    </m:r>
                    <m:f>
                      <m:fPr>
                        <m:ctrlPr>
                          <a:rPr lang="en-US" b="0" i="1" smtClean="0">
                            <a:latin typeface="Cambria Math" panose="02040503050406030204" pitchFamily="18" charset="0"/>
                          </a:rPr>
                        </m:ctrlPr>
                      </m:fPr>
                      <m:num>
                        <m:rad>
                          <m:radPr>
                            <m:degHide m:val="on"/>
                            <m:ctrlPr>
                              <a:rPr lang="en-US" b="0" i="1" smtClean="0">
                                <a:latin typeface="Cambria Math" panose="02040503050406030204" pitchFamily="18" charset="0"/>
                              </a:rPr>
                            </m:ctrlPr>
                          </m:radPr>
                          <m:deg/>
                          <m:e>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baseline="-25000" smtClean="0">
                                    <a:latin typeface="Cambria Math" panose="02040503050406030204" pitchFamily="18" charset="0"/>
                                  </a:rPr>
                                  <m:t>𝑜𝑜</m:t>
                                </m:r>
                              </m:e>
                            </m:d>
                            <m:r>
                              <a:rPr lang="en-US" b="0" i="1" baseline="30000" smtClean="0">
                                <a:latin typeface="Cambria Math" panose="02040503050406030204" pitchFamily="18" charset="0"/>
                              </a:rPr>
                              <m:t>2</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baseline="-25000" smtClean="0">
                                    <a:latin typeface="Cambria Math" panose="02040503050406030204" pitchFamily="18" charset="0"/>
                                  </a:rPr>
                                  <m:t>𝑜</m:t>
                                </m:r>
                                <m:r>
                                  <a:rPr lang="en-US" b="0" i="1" baseline="-25000" smtClean="0">
                                    <a:latin typeface="Cambria Math" panose="02040503050406030204" pitchFamily="18" charset="0"/>
                                  </a:rPr>
                                  <m:t>3</m:t>
                                </m:r>
                              </m:e>
                            </m:d>
                            <m:r>
                              <a:rPr lang="en-US" b="0" i="1" baseline="30000" smtClean="0">
                                <a:latin typeface="Cambria Math" panose="02040503050406030204" pitchFamily="18" charset="0"/>
                              </a:rPr>
                              <m:t>2</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baseline="-25000" smtClean="0">
                                    <a:latin typeface="Cambria Math" panose="02040503050406030204" pitchFamily="18" charset="0"/>
                                  </a:rPr>
                                  <m:t>𝑜</m:t>
                                </m:r>
                                <m:r>
                                  <a:rPr lang="en-US" b="0" i="1" baseline="-25000" smtClean="0">
                                    <a:latin typeface="Cambria Math" panose="02040503050406030204" pitchFamily="18" charset="0"/>
                                  </a:rPr>
                                  <m:t>2</m:t>
                                </m:r>
                              </m:e>
                            </m:d>
                            <m:r>
                              <a:rPr lang="en-US" b="0" i="1" baseline="30000" smtClean="0">
                                <a:latin typeface="Cambria Math" panose="02040503050406030204" pitchFamily="18" charset="0"/>
                              </a:rPr>
                              <m:t>2     </m:t>
                            </m:r>
                          </m:e>
                        </m:rad>
                      </m:num>
                      <m:den>
                        <m:r>
                          <a:rPr lang="en-US" b="0" i="1" smtClean="0">
                            <a:latin typeface="Cambria Math" panose="02040503050406030204" pitchFamily="18" charset="0"/>
                          </a:rPr>
                          <m:t>𝑚</m:t>
                        </m:r>
                        <m:r>
                          <a:rPr lang="en-US" b="0" i="1" baseline="-25000" smtClean="0">
                            <a:latin typeface="Cambria Math" panose="02040503050406030204" pitchFamily="18" charset="0"/>
                          </a:rPr>
                          <m:t>𝑜𝑜</m:t>
                        </m:r>
                      </m:den>
                    </m:f>
                  </m:oMath>
                </a14:m>
                <a:r>
                  <a:rPr lang="en-US" dirty="0"/>
                  <a:t> </a:t>
                </a:r>
              </a:p>
            </p:txBody>
          </p:sp>
        </mc:Choice>
        <mc:Fallback xmlns="">
          <p:sp>
            <p:nvSpPr>
              <p:cNvPr id="22" name="TextBox 21">
                <a:extLst>
                  <a:ext uri="{FF2B5EF4-FFF2-40B4-BE49-F238E27FC236}">
                    <a16:creationId xmlns:a16="http://schemas.microsoft.com/office/drawing/2014/main" id="{290D81E4-E4A4-DDE6-32E5-02EF6962C473}"/>
                  </a:ext>
                </a:extLst>
              </p:cNvPr>
              <p:cNvSpPr txBox="1">
                <a:spLocks noRot="1" noChangeAspect="1" noMove="1" noResize="1" noEditPoints="1" noAdjustHandles="1" noChangeArrowheads="1" noChangeShapeType="1" noTextEdit="1"/>
              </p:cNvSpPr>
              <p:nvPr/>
            </p:nvSpPr>
            <p:spPr>
              <a:xfrm>
                <a:off x="5521569" y="2971800"/>
                <a:ext cx="2537939" cy="459485"/>
              </a:xfrm>
              <a:prstGeom prst="rect">
                <a:avLst/>
              </a:prstGeom>
              <a:blipFill>
                <a:blip r:embed="rId3"/>
                <a:stretch>
                  <a:fillRect b="-1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060FBDE-7099-FA43-8685-49425F564CAD}"/>
                  </a:ext>
                </a:extLst>
              </p:cNvPr>
              <p:cNvSpPr txBox="1"/>
              <p:nvPr/>
            </p:nvSpPr>
            <p:spPr>
              <a:xfrm>
                <a:off x="8469923" y="2969515"/>
                <a:ext cx="2513380" cy="460960"/>
              </a:xfrm>
              <a:prstGeom prst="rect">
                <a:avLst/>
              </a:prstGeom>
              <a:noFill/>
            </p:spPr>
            <p:txBody>
              <a:bodyPr wrap="none" lIns="0" tIns="0" rIns="0" bIns="0" rtlCol="0">
                <a:spAutoFit/>
              </a:bodyPr>
              <a:lstStyle/>
              <a:p>
                <a14:m>
                  <m:oMath xmlns:m="http://schemas.openxmlformats.org/officeDocument/2006/math">
                    <m:r>
                      <m:rPr>
                        <m:sty m:val="p"/>
                      </m:rPr>
                      <a:rPr lang="en-US" smtClean="0">
                        <a:latin typeface="Cambria Math" panose="02040503050406030204" pitchFamily="18" charset="0"/>
                      </a:rPr>
                      <m:t>P</m:t>
                    </m:r>
                    <m:r>
                      <a:rPr lang="en-US" b="0" i="0" smtClean="0">
                        <a:latin typeface="Cambria Math" panose="02040503050406030204" pitchFamily="18" charset="0"/>
                      </a:rPr>
                      <m:t>= </m:t>
                    </m:r>
                    <m:f>
                      <m:fPr>
                        <m:ctrlPr>
                          <a:rPr lang="en-US" b="0" i="1" smtClean="0">
                            <a:latin typeface="Cambria Math" panose="02040503050406030204" pitchFamily="18" charset="0"/>
                          </a:rPr>
                        </m:ctrlPr>
                      </m:fPr>
                      <m:num>
                        <m:rad>
                          <m:radPr>
                            <m:degHide m:val="on"/>
                            <m:ctrlPr>
                              <a:rPr lang="en-US" b="0" i="1" smtClean="0">
                                <a:latin typeface="Cambria Math" panose="02040503050406030204" pitchFamily="18" charset="0"/>
                              </a:rPr>
                            </m:ctrlPr>
                          </m:radPr>
                          <m:deg/>
                          <m:e>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baseline="-25000" smtClean="0">
                                    <a:latin typeface="Cambria Math" panose="02040503050406030204" pitchFamily="18" charset="0"/>
                                  </a:rPr>
                                  <m:t>10</m:t>
                                </m:r>
                              </m:e>
                            </m:d>
                            <m:r>
                              <a:rPr lang="en-US" b="0" i="1" baseline="30000" smtClean="0">
                                <a:latin typeface="Cambria Math" panose="02040503050406030204" pitchFamily="18" charset="0"/>
                              </a:rPr>
                              <m:t>2</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baseline="-25000" smtClean="0">
                                    <a:latin typeface="Cambria Math" panose="02040503050406030204" pitchFamily="18" charset="0"/>
                                  </a:rPr>
                                  <m:t>20</m:t>
                                </m:r>
                              </m:e>
                            </m:d>
                            <m:r>
                              <a:rPr lang="en-US" b="0" i="1" baseline="30000" smtClean="0">
                                <a:latin typeface="Cambria Math" panose="02040503050406030204" pitchFamily="18" charset="0"/>
                              </a:rPr>
                              <m:t>2</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baseline="-25000" smtClean="0">
                                    <a:latin typeface="Cambria Math" panose="02040503050406030204" pitchFamily="18" charset="0"/>
                                  </a:rPr>
                                  <m:t>30</m:t>
                                </m:r>
                              </m:e>
                            </m:d>
                            <m:r>
                              <a:rPr lang="en-US" b="0" i="1" baseline="30000" smtClean="0">
                                <a:latin typeface="Cambria Math" panose="02040503050406030204" pitchFamily="18" charset="0"/>
                              </a:rPr>
                              <m:t>2     </m:t>
                            </m:r>
                          </m:e>
                        </m:rad>
                      </m:num>
                      <m:den>
                        <m:r>
                          <a:rPr lang="en-US" b="0" i="1" smtClean="0">
                            <a:latin typeface="Cambria Math" panose="02040503050406030204" pitchFamily="18" charset="0"/>
                          </a:rPr>
                          <m:t>𝑚</m:t>
                        </m:r>
                        <m:r>
                          <a:rPr lang="en-US" b="0" i="1" baseline="-25000" smtClean="0">
                            <a:latin typeface="Cambria Math" panose="02040503050406030204" pitchFamily="18" charset="0"/>
                          </a:rPr>
                          <m:t>𝑜𝑜</m:t>
                        </m:r>
                      </m:den>
                    </m:f>
                  </m:oMath>
                </a14:m>
                <a:r>
                  <a:rPr lang="en-US" dirty="0"/>
                  <a:t> </a:t>
                </a:r>
              </a:p>
            </p:txBody>
          </p:sp>
        </mc:Choice>
        <mc:Fallback xmlns="">
          <p:sp>
            <p:nvSpPr>
              <p:cNvPr id="23" name="TextBox 22">
                <a:extLst>
                  <a:ext uri="{FF2B5EF4-FFF2-40B4-BE49-F238E27FC236}">
                    <a16:creationId xmlns:a16="http://schemas.microsoft.com/office/drawing/2014/main" id="{1060FBDE-7099-FA43-8685-49425F564CAD}"/>
                  </a:ext>
                </a:extLst>
              </p:cNvPr>
              <p:cNvSpPr txBox="1">
                <a:spLocks noRot="1" noChangeAspect="1" noMove="1" noResize="1" noEditPoints="1" noAdjustHandles="1" noChangeArrowheads="1" noChangeShapeType="1" noTextEdit="1"/>
              </p:cNvSpPr>
              <p:nvPr/>
            </p:nvSpPr>
            <p:spPr>
              <a:xfrm>
                <a:off x="8469923" y="2969515"/>
                <a:ext cx="2513380" cy="460960"/>
              </a:xfrm>
              <a:prstGeom prst="rect">
                <a:avLst/>
              </a:prstGeom>
              <a:blipFill>
                <a:blip r:embed="rId4"/>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6E677C7-109A-A902-CB38-04F251C4E8EF}"/>
                  </a:ext>
                </a:extLst>
              </p:cNvPr>
              <p:cNvSpPr txBox="1"/>
              <p:nvPr/>
            </p:nvSpPr>
            <p:spPr>
              <a:xfrm>
                <a:off x="5440918" y="3738750"/>
                <a:ext cx="2699239" cy="71744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 1- </a:t>
                </a:r>
                <a14:m>
                  <m:oMath xmlns:m="http://schemas.openxmlformats.org/officeDocument/2006/math">
                    <m:f>
                      <m:fPr>
                        <m:ctrlPr>
                          <a:rPr lang="en-US" i="1" smtClean="0">
                            <a:latin typeface="Cambria Math" panose="02040503050406030204" pitchFamily="18" charset="0"/>
                            <a:cs typeface="Times New Roman" panose="02020603050405020304" pitchFamily="18" charset="0"/>
                          </a:rPr>
                        </m:ctrlPr>
                      </m:fPr>
                      <m:num>
                        <m:rad>
                          <m:radPr>
                            <m:degHide m:val="on"/>
                            <m:ctrlPr>
                              <a:rPr lang="en-US" i="1" smtClean="0">
                                <a:latin typeface="Cambria Math" panose="02040503050406030204" pitchFamily="18" charset="0"/>
                                <a:cs typeface="Times New Roman" panose="02020603050405020304" pitchFamily="18" charset="0"/>
                              </a:rPr>
                            </m:ctrlPr>
                          </m:radPr>
                          <m:deg/>
                          <m:e>
                            <m:r>
                              <a:rPr lang="en-US" b="0" i="1" smtClean="0">
                                <a:latin typeface="Cambria Math" panose="02040503050406030204" pitchFamily="18" charset="0"/>
                                <a:cs typeface="Times New Roman" panose="02020603050405020304" pitchFamily="18" charset="0"/>
                              </a:rPr>
                              <m:t>−</m:t>
                            </m:r>
                            <m:d>
                              <m:dPr>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𝑚</m:t>
                                </m:r>
                                <m:r>
                                  <a:rPr lang="en-US" b="0" i="1" baseline="-25000" smtClean="0">
                                    <a:latin typeface="Cambria Math" panose="02040503050406030204" pitchFamily="18" charset="0"/>
                                    <a:cs typeface="Times New Roman" panose="02020603050405020304" pitchFamily="18" charset="0"/>
                                  </a:rPr>
                                  <m:t>𝑜𝑜</m:t>
                                </m:r>
                              </m:e>
                            </m:d>
                            <m:r>
                              <a:rPr lang="en-US" b="0" i="1" baseline="30000" smtClean="0">
                                <a:latin typeface="Cambria Math" panose="02040503050406030204" pitchFamily="18" charset="0"/>
                                <a:cs typeface="Times New Roman" panose="02020603050405020304" pitchFamily="18" charset="0"/>
                              </a:rPr>
                              <m:t>2</m:t>
                            </m:r>
                            <m:r>
                              <a:rPr lang="en-US" b="0" i="1" smtClean="0">
                                <a:latin typeface="Cambria Math" panose="02040503050406030204" pitchFamily="18" charset="0"/>
                                <a:cs typeface="Times New Roman" panose="02020603050405020304" pitchFamily="18" charset="0"/>
                              </a:rPr>
                              <m:t>+</m:t>
                            </m:r>
                            <m:d>
                              <m:dPr>
                                <m:ctrlPr>
                                  <a:rPr lang="en-US" b="0" i="1" smtClean="0">
                                    <a:latin typeface="Cambria Math" panose="02040503050406030204" pitchFamily="18" charset="0"/>
                                    <a:cs typeface="Times New Roman" panose="02020603050405020304" pitchFamily="18" charset="0"/>
                                  </a:rPr>
                                </m:ctrlPr>
                              </m:dPr>
                              <m:e>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𝑖</m:t>
                                    </m:r>
                                    <m:r>
                                      <a:rPr lang="en-US" b="0" i="1" smtClean="0">
                                        <a:latin typeface="Cambria Math" panose="02040503050406030204" pitchFamily="18" charset="0"/>
                                        <a:cs typeface="Times New Roman" panose="02020603050405020304" pitchFamily="18" charset="0"/>
                                      </a:rPr>
                                      <m:t>=0</m:t>
                                    </m:r>
                                  </m:sub>
                                  <m:sup>
                                    <m:r>
                                      <a:rPr lang="en-US" b="0" i="1" smtClean="0">
                                        <a:latin typeface="Cambria Math" panose="02040503050406030204" pitchFamily="18" charset="0"/>
                                        <a:cs typeface="Times New Roman" panose="02020603050405020304" pitchFamily="18" charset="0"/>
                                      </a:rPr>
                                      <m:t>3</m:t>
                                    </m:r>
                                  </m:sup>
                                  <m:e>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𝑚𝑖𝑖</m:t>
                                    </m:r>
                                  </m:e>
                                </m:nary>
                              </m:e>
                            </m:d>
                            <m:r>
                              <a:rPr lang="en-US" b="0" i="1" baseline="30000" smtClean="0">
                                <a:latin typeface="Cambria Math" panose="02040503050406030204" pitchFamily="18" charset="0"/>
                                <a:cs typeface="Times New Roman" panose="02020603050405020304" pitchFamily="18" charset="0"/>
                              </a:rPr>
                              <m:t>2 </m:t>
                            </m:r>
                          </m:e>
                        </m:rad>
                        <m:r>
                          <a:rPr lang="en-US" b="0" i="1" smtClean="0">
                            <a:latin typeface="Cambria Math" panose="02040503050406030204" pitchFamily="18" charset="0"/>
                            <a:cs typeface="Times New Roman" panose="02020603050405020304" pitchFamily="18" charset="0"/>
                          </a:rPr>
                          <m:t>)</m:t>
                        </m:r>
                      </m:num>
                      <m:den>
                        <m:r>
                          <a:rPr lang="en-US" b="0" i="1" smtClean="0">
                            <a:latin typeface="Cambria Math" panose="02040503050406030204" pitchFamily="18" charset="0"/>
                            <a:cs typeface="Times New Roman" panose="02020603050405020304" pitchFamily="18" charset="0"/>
                          </a:rPr>
                          <m:t>𝑚</m:t>
                        </m:r>
                        <m:r>
                          <a:rPr lang="en-US" b="0" i="1" baseline="-25000" smtClean="0">
                            <a:latin typeface="Cambria Math" panose="02040503050406030204" pitchFamily="18" charset="0"/>
                            <a:cs typeface="Times New Roman" panose="02020603050405020304" pitchFamily="18" charset="0"/>
                          </a:rPr>
                          <m:t>𝑜𝑜</m:t>
                        </m:r>
                      </m:den>
                    </m:f>
                  </m:oMath>
                </a14:m>
                <a:endParaRPr lang="en-US" dirty="0"/>
              </a:p>
            </p:txBody>
          </p:sp>
        </mc:Choice>
        <mc:Fallback xmlns="">
          <p:sp>
            <p:nvSpPr>
              <p:cNvPr id="24" name="TextBox 23">
                <a:extLst>
                  <a:ext uri="{FF2B5EF4-FFF2-40B4-BE49-F238E27FC236}">
                    <a16:creationId xmlns:a16="http://schemas.microsoft.com/office/drawing/2014/main" id="{F6E677C7-109A-A902-CB38-04F251C4E8EF}"/>
                  </a:ext>
                </a:extLst>
              </p:cNvPr>
              <p:cNvSpPr txBox="1">
                <a:spLocks noRot="1" noChangeAspect="1" noMove="1" noResize="1" noEditPoints="1" noAdjustHandles="1" noChangeArrowheads="1" noChangeShapeType="1" noTextEdit="1"/>
              </p:cNvSpPr>
              <p:nvPr/>
            </p:nvSpPr>
            <p:spPr>
              <a:xfrm>
                <a:off x="5440918" y="3738750"/>
                <a:ext cx="2699239" cy="717440"/>
              </a:xfrm>
              <a:prstGeom prst="rect">
                <a:avLst/>
              </a:prstGeom>
              <a:blipFill>
                <a:blip r:embed="rId5"/>
                <a:stretch>
                  <a:fillRect l="-2036" b="-4237"/>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4FAFF9B7-CCBD-CA91-BE40-B65FBC9279CD}"/>
              </a:ext>
            </a:extLst>
          </p:cNvPr>
          <p:cNvSpPr txBox="1"/>
          <p:nvPr/>
        </p:nvSpPr>
        <p:spPr>
          <a:xfrm>
            <a:off x="334107" y="6093069"/>
            <a:ext cx="9920357" cy="461665"/>
          </a:xfrm>
          <a:prstGeom prst="rect">
            <a:avLst/>
          </a:prstGeom>
          <a:noFill/>
        </p:spPr>
        <p:txBody>
          <a:bodyPr wrap="square" rtlCol="0">
            <a:spAutoFit/>
          </a:bodyPr>
          <a:lstStyle/>
          <a:p>
            <a:r>
              <a:rPr lang="en-US" sz="1200" b="0" i="0" dirty="0">
                <a:solidFill>
                  <a:srgbClr val="1A1A1A"/>
                </a:solidFill>
                <a:effectLst/>
                <a:latin typeface="Times New Roman" panose="02020603050405020304" pitchFamily="18" charset="0"/>
                <a:cs typeface="Times New Roman" panose="02020603050405020304" pitchFamily="18" charset="0"/>
              </a:rPr>
              <a:t>Sofia Obando-Vasquez, Ana Doblas, Carlos Trujillo; Apparatus and method to recover the Mueller matrix in bright-field microscopy. </a:t>
            </a:r>
            <a:r>
              <a:rPr lang="en-US" sz="1200" b="0" i="1" dirty="0">
                <a:solidFill>
                  <a:srgbClr val="1A1A1A"/>
                </a:solidFill>
                <a:effectLst/>
                <a:latin typeface="Times New Roman" panose="02020603050405020304" pitchFamily="18" charset="0"/>
                <a:cs typeface="Times New Roman" panose="02020603050405020304" pitchFamily="18" charset="0"/>
              </a:rPr>
              <a:t>American Journal of Physics</a:t>
            </a:r>
            <a:r>
              <a:rPr lang="en-US" sz="1200" b="0" i="0" dirty="0">
                <a:solidFill>
                  <a:srgbClr val="1A1A1A"/>
                </a:solidFill>
                <a:effectLst/>
                <a:latin typeface="Times New Roman" panose="02020603050405020304" pitchFamily="18" charset="0"/>
                <a:cs typeface="Times New Roman" panose="02020603050405020304" pitchFamily="18" charset="0"/>
              </a:rPr>
              <a:t> 1 September 2022; 90 (9): 702–714. </a:t>
            </a:r>
            <a:r>
              <a:rPr lang="en-US" sz="1200" b="0" i="0" u="none" strike="noStrike" dirty="0">
                <a:solidFill>
                  <a:srgbClr val="0066CC"/>
                </a:solidFill>
                <a:effectLst/>
                <a:latin typeface="Times New Roman" panose="02020603050405020304" pitchFamily="18" charset="0"/>
                <a:cs typeface="Times New Roman" panose="02020603050405020304" pitchFamily="18" charset="0"/>
                <a:hlinkClick r:id="rId6"/>
              </a:rPr>
              <a:t>https://doi.org/10.1119/5.0081673</a:t>
            </a:r>
            <a:endParaRPr lang="en-US" sz="12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DB1753BD-4852-A80F-FAD2-0893050D5E6E}"/>
              </a:ext>
            </a:extLst>
          </p:cNvPr>
          <p:cNvSpPr>
            <a:spLocks noGrp="1"/>
          </p:cNvSpPr>
          <p:nvPr>
            <p:ph type="sldNum" sz="quarter" idx="12"/>
          </p:nvPr>
        </p:nvSpPr>
        <p:spPr/>
        <p:txBody>
          <a:bodyPr/>
          <a:lstStyle/>
          <a:p>
            <a:fld id="{3A98EE3D-8CD1-4C3F-BD1C-C98C9596463C}" type="slidenum">
              <a:rPr lang="en-US" smtClean="0"/>
              <a:t>23</a:t>
            </a:fld>
            <a:endParaRPr lang="en-US" dirty="0"/>
          </a:p>
        </p:txBody>
      </p:sp>
    </p:spTree>
    <p:extLst>
      <p:ext uri="{BB962C8B-B14F-4D97-AF65-F5344CB8AC3E}">
        <p14:creationId xmlns:p14="http://schemas.microsoft.com/office/powerpoint/2010/main" val="26217622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C2F1C1-9706-35FD-798D-06466DA3D3D4}"/>
              </a:ext>
            </a:extLst>
          </p:cNvPr>
          <p:cNvSpPr txBox="1"/>
          <p:nvPr/>
        </p:nvSpPr>
        <p:spPr>
          <a:xfrm>
            <a:off x="361025" y="584775"/>
            <a:ext cx="1146995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(3) </a:t>
            </a:r>
            <a:r>
              <a:rPr lang="en-US" b="1" dirty="0">
                <a:latin typeface="Times New Roman" panose="02020603050405020304" pitchFamily="18" charset="0"/>
                <a:cs typeface="Times New Roman" panose="02020603050405020304" pitchFamily="18" charset="0"/>
              </a:rPr>
              <a:t>Recording of the images </a:t>
            </a:r>
          </a:p>
        </p:txBody>
      </p:sp>
      <p:sp>
        <p:nvSpPr>
          <p:cNvPr id="5" name="TextBox 4">
            <a:extLst>
              <a:ext uri="{FF2B5EF4-FFF2-40B4-BE49-F238E27FC236}">
                <a16:creationId xmlns:a16="http://schemas.microsoft.com/office/drawing/2014/main" id="{88116BDA-79DB-3B1F-ADED-D2F1C984CCFE}"/>
              </a:ext>
            </a:extLst>
          </p:cNvPr>
          <p:cNvSpPr txBox="1"/>
          <p:nvPr/>
        </p:nvSpPr>
        <p:spPr>
          <a:xfrm>
            <a:off x="383930" y="1039141"/>
            <a:ext cx="11469950" cy="584775"/>
          </a:xfrm>
          <a:prstGeom prst="rect">
            <a:avLst/>
          </a:prstGeom>
          <a:noFill/>
        </p:spPr>
        <p:txBody>
          <a:bodyPr wrap="square" rtlCol="0">
            <a:spAutoFit/>
          </a:bodyPr>
          <a:lstStyle/>
          <a:p>
            <a:pPr marL="285750" indent="-285750">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Once the system is aligned the images are taken with following configuration of the PSG and PSA </a:t>
            </a:r>
          </a:p>
          <a:p>
            <a:pPr marL="285750" indent="-285750">
              <a:buFont typeface="Wingdings" panose="05000000000000000000" pitchFamily="2" charset="2"/>
              <a:buChar char="§"/>
            </a:pPr>
            <a:endParaRPr lang="en-US" dirty="0"/>
          </a:p>
        </p:txBody>
      </p:sp>
      <p:pic>
        <p:nvPicPr>
          <p:cNvPr id="7" name="Picture 6">
            <a:extLst>
              <a:ext uri="{FF2B5EF4-FFF2-40B4-BE49-F238E27FC236}">
                <a16:creationId xmlns:a16="http://schemas.microsoft.com/office/drawing/2014/main" id="{4270E907-B815-0B73-2775-64EDD1CF7388}"/>
              </a:ext>
            </a:extLst>
          </p:cNvPr>
          <p:cNvPicPr>
            <a:picLocks noChangeAspect="1"/>
          </p:cNvPicPr>
          <p:nvPr/>
        </p:nvPicPr>
        <p:blipFill>
          <a:blip r:embed="rId2"/>
          <a:stretch>
            <a:fillRect/>
          </a:stretch>
        </p:blipFill>
        <p:spPr>
          <a:xfrm>
            <a:off x="538012" y="1441283"/>
            <a:ext cx="10891988" cy="3482409"/>
          </a:xfrm>
          <a:prstGeom prst="rect">
            <a:avLst/>
          </a:prstGeom>
        </p:spPr>
      </p:pic>
      <p:sp>
        <p:nvSpPr>
          <p:cNvPr id="8" name="TextBox 7">
            <a:extLst>
              <a:ext uri="{FF2B5EF4-FFF2-40B4-BE49-F238E27FC236}">
                <a16:creationId xmlns:a16="http://schemas.microsoft.com/office/drawing/2014/main" id="{5D274BDD-C704-51A0-3D74-92A445527DB9}"/>
              </a:ext>
            </a:extLst>
          </p:cNvPr>
          <p:cNvSpPr txBox="1"/>
          <p:nvPr/>
        </p:nvSpPr>
        <p:spPr>
          <a:xfrm>
            <a:off x="538012" y="5147754"/>
            <a:ext cx="10596979" cy="954107"/>
          </a:xfrm>
          <a:prstGeom prst="rect">
            <a:avLst/>
          </a:prstGeom>
          <a:noFill/>
        </p:spPr>
        <p:txBody>
          <a:bodyPr wrap="square" rtlCol="0">
            <a:spAutoFit/>
          </a:bodyPr>
          <a:lstStyle/>
          <a:p>
            <a:r>
              <a:rPr lang="en-IN" sz="1400" b="0" i="0" dirty="0">
                <a:solidFill>
                  <a:srgbClr val="242021"/>
                </a:solidFill>
                <a:effectLst/>
                <a:latin typeface="Times New Roman" panose="02020603050405020304" pitchFamily="18" charset="0"/>
                <a:cs typeface="Times New Roman" panose="02020603050405020304" pitchFamily="18" charset="0"/>
              </a:rPr>
              <a:t>In this method, </a:t>
            </a:r>
          </a:p>
          <a:p>
            <a:r>
              <a:rPr lang="en-IN" sz="1400" b="0" i="0" dirty="0">
                <a:solidFill>
                  <a:srgbClr val="242021"/>
                </a:solidFill>
                <a:effectLst/>
                <a:latin typeface="Times New Roman" panose="02020603050405020304" pitchFamily="18" charset="0"/>
                <a:cs typeface="Times New Roman" panose="02020603050405020304" pitchFamily="18" charset="0"/>
              </a:rPr>
              <a:t>polarization states in both PSG and PSA systems must be generated: vertical polarization, i.e., 90</a:t>
            </a:r>
            <a:r>
              <a:rPr lang="en-IN" sz="1400" b="0" i="0" baseline="30000" dirty="0">
                <a:solidFill>
                  <a:srgbClr val="242021"/>
                </a:solidFill>
                <a:effectLst/>
                <a:latin typeface="Times New Roman" panose="02020603050405020304" pitchFamily="18" charset="0"/>
                <a:cs typeface="Times New Roman" panose="02020603050405020304" pitchFamily="18" charset="0"/>
              </a:rPr>
              <a:t>o</a:t>
            </a:r>
            <a:r>
              <a:rPr lang="en-IN" sz="1400" b="0" i="0" dirty="0">
                <a:solidFill>
                  <a:srgbClr val="242021"/>
                </a:solidFill>
                <a:effectLst/>
                <a:latin typeface="Times New Roman" panose="02020603050405020304" pitchFamily="18" charset="0"/>
                <a:cs typeface="Times New Roman" panose="02020603050405020304" pitchFamily="18" charset="0"/>
              </a:rPr>
              <a:t> (V), horizontal polarization, i.e., 0</a:t>
            </a:r>
            <a:r>
              <a:rPr lang="en-IN" sz="1400" b="0" i="0" baseline="30000" dirty="0">
                <a:solidFill>
                  <a:srgbClr val="242021"/>
                </a:solidFill>
                <a:effectLst/>
                <a:latin typeface="Times New Roman" panose="02020603050405020304" pitchFamily="18" charset="0"/>
                <a:cs typeface="Times New Roman" panose="02020603050405020304" pitchFamily="18" charset="0"/>
              </a:rPr>
              <a:t>o</a:t>
            </a:r>
            <a:r>
              <a:rPr lang="en-IN" sz="1400" b="0" i="0" dirty="0">
                <a:solidFill>
                  <a:srgbClr val="242021"/>
                </a:solidFill>
                <a:effectLst/>
                <a:latin typeface="Times New Roman" panose="02020603050405020304" pitchFamily="18" charset="0"/>
                <a:cs typeface="Times New Roman" panose="02020603050405020304" pitchFamily="18" charset="0"/>
              </a:rPr>
              <a:t> (H), linear polarization at 45</a:t>
            </a:r>
            <a:r>
              <a:rPr lang="en-IN" sz="1400" b="0" i="0" baseline="30000" dirty="0">
                <a:solidFill>
                  <a:srgbClr val="242021"/>
                </a:solidFill>
                <a:effectLst/>
                <a:latin typeface="Times New Roman" panose="02020603050405020304" pitchFamily="18" charset="0"/>
                <a:cs typeface="Times New Roman" panose="02020603050405020304" pitchFamily="18" charset="0"/>
              </a:rPr>
              <a:t>o</a:t>
            </a:r>
            <a:r>
              <a:rPr lang="en-IN" sz="1400" b="0" i="0" dirty="0">
                <a:solidFill>
                  <a:srgbClr val="242021"/>
                </a:solidFill>
                <a:effectLst/>
                <a:latin typeface="Times New Roman" panose="02020603050405020304" pitchFamily="18" charset="0"/>
                <a:cs typeface="Times New Roman" panose="02020603050405020304" pitchFamily="18" charset="0"/>
              </a:rPr>
              <a:t> (P), linear polarization at 45</a:t>
            </a:r>
            <a:r>
              <a:rPr lang="en-IN" sz="1400" b="0" i="0" baseline="30000" dirty="0">
                <a:solidFill>
                  <a:srgbClr val="242021"/>
                </a:solidFill>
                <a:effectLst/>
                <a:latin typeface="Times New Roman" panose="02020603050405020304" pitchFamily="18" charset="0"/>
                <a:cs typeface="Times New Roman" panose="02020603050405020304" pitchFamily="18" charset="0"/>
              </a:rPr>
              <a:t>o</a:t>
            </a:r>
            <a:r>
              <a:rPr lang="en-IN" sz="1400" b="0" i="0" dirty="0">
                <a:solidFill>
                  <a:srgbClr val="242021"/>
                </a:solidFill>
                <a:effectLst/>
                <a:latin typeface="Times New Roman" panose="02020603050405020304" pitchFamily="18" charset="0"/>
                <a:cs typeface="Times New Roman" panose="02020603050405020304" pitchFamily="18" charset="0"/>
              </a:rPr>
              <a:t> (M), righthanded circular polarization (R), and left-handed circular polarization (L).</a:t>
            </a:r>
            <a:r>
              <a:rPr lang="en-IN" sz="1400" dirty="0">
                <a:latin typeface="Times New Roman" panose="02020603050405020304" pitchFamily="18" charset="0"/>
                <a:cs typeface="Times New Roman" panose="02020603050405020304" pitchFamily="18" charset="0"/>
              </a:rPr>
              <a:t> </a:t>
            </a:r>
            <a:br>
              <a:rPr lang="en-IN" sz="1400" dirty="0">
                <a:latin typeface="Times New Roman" panose="02020603050405020304" pitchFamily="18" charset="0"/>
                <a:cs typeface="Times New Roman" panose="02020603050405020304" pitchFamily="18" charset="0"/>
              </a:rPr>
            </a:br>
            <a:endParaRPr lang="en-IN" sz="14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38B18DA6-D887-5468-3BDB-76EF870A4E9A}"/>
              </a:ext>
            </a:extLst>
          </p:cNvPr>
          <p:cNvSpPr txBox="1"/>
          <p:nvPr/>
        </p:nvSpPr>
        <p:spPr>
          <a:xfrm>
            <a:off x="538012" y="6101861"/>
            <a:ext cx="7915711" cy="461665"/>
          </a:xfrm>
          <a:prstGeom prst="rect">
            <a:avLst/>
          </a:prstGeom>
          <a:noFill/>
        </p:spPr>
        <p:txBody>
          <a:bodyPr wrap="square" rtlCol="0">
            <a:spAutoFit/>
          </a:bodyPr>
          <a:lstStyle/>
          <a:p>
            <a:r>
              <a:rPr lang="en-US" sz="1200" b="1" i="0" dirty="0">
                <a:solidFill>
                  <a:srgbClr val="1A1A1A"/>
                </a:solidFill>
                <a:effectLst/>
                <a:latin typeface="Times New Roman" panose="02020603050405020304" pitchFamily="18" charset="0"/>
                <a:cs typeface="Times New Roman" panose="02020603050405020304" pitchFamily="18" charset="0"/>
              </a:rPr>
              <a:t>Refrences:</a:t>
            </a:r>
            <a:r>
              <a:rPr lang="en-US" sz="1200" b="0" i="0" dirty="0">
                <a:solidFill>
                  <a:srgbClr val="1A1A1A"/>
                </a:solidFill>
                <a:effectLst/>
                <a:latin typeface="Times New Roman" panose="02020603050405020304" pitchFamily="18" charset="0"/>
                <a:cs typeface="Times New Roman" panose="02020603050405020304" pitchFamily="18" charset="0"/>
              </a:rPr>
              <a:t> Sofia Obando-Vasquez, Ana Doblas, Carlos Trujillo; Apparatus and method to recover the Mueller matrix in bright-field microscopy. </a:t>
            </a:r>
            <a:r>
              <a:rPr lang="en-US" sz="1200" b="0" i="1" dirty="0">
                <a:solidFill>
                  <a:srgbClr val="1A1A1A"/>
                </a:solidFill>
                <a:effectLst/>
                <a:latin typeface="Times New Roman" panose="02020603050405020304" pitchFamily="18" charset="0"/>
                <a:cs typeface="Times New Roman" panose="02020603050405020304" pitchFamily="18" charset="0"/>
              </a:rPr>
              <a:t>American Journal of Physics</a:t>
            </a:r>
            <a:r>
              <a:rPr lang="en-US" sz="1200" b="0" i="0" dirty="0">
                <a:solidFill>
                  <a:srgbClr val="1A1A1A"/>
                </a:solidFill>
                <a:effectLst/>
                <a:latin typeface="Times New Roman" panose="02020603050405020304" pitchFamily="18" charset="0"/>
                <a:cs typeface="Times New Roman" panose="02020603050405020304" pitchFamily="18" charset="0"/>
              </a:rPr>
              <a:t> 1 September 2022; 90 (9): 702–714. </a:t>
            </a:r>
            <a:r>
              <a:rPr lang="en-US" sz="1200" b="0" i="0" u="none" strike="noStrike" dirty="0">
                <a:solidFill>
                  <a:srgbClr val="0066CC"/>
                </a:solidFill>
                <a:effectLst/>
                <a:latin typeface="Times New Roman" panose="02020603050405020304" pitchFamily="18" charset="0"/>
                <a:cs typeface="Times New Roman" panose="02020603050405020304" pitchFamily="18" charset="0"/>
                <a:hlinkClick r:id="rId3"/>
              </a:rPr>
              <a:t>https://doi.org/10.1119/5.0081673</a:t>
            </a:r>
            <a:endParaRPr lang="en-US" sz="12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6AC8C641-614A-09AD-7337-ADF34B15C6A8}"/>
              </a:ext>
            </a:extLst>
          </p:cNvPr>
          <p:cNvSpPr>
            <a:spLocks noGrp="1"/>
          </p:cNvSpPr>
          <p:nvPr>
            <p:ph type="sldNum" sz="quarter" idx="12"/>
          </p:nvPr>
        </p:nvSpPr>
        <p:spPr/>
        <p:txBody>
          <a:bodyPr/>
          <a:lstStyle/>
          <a:p>
            <a:fld id="{3A98EE3D-8CD1-4C3F-BD1C-C98C9596463C}" type="slidenum">
              <a:rPr lang="en-US" smtClean="0"/>
              <a:t>24</a:t>
            </a:fld>
            <a:endParaRPr lang="en-US" dirty="0"/>
          </a:p>
        </p:txBody>
      </p:sp>
    </p:spTree>
    <p:extLst>
      <p:ext uri="{BB962C8B-B14F-4D97-AF65-F5344CB8AC3E}">
        <p14:creationId xmlns:p14="http://schemas.microsoft.com/office/powerpoint/2010/main" val="1625286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4F39DF-3346-11D6-3BC1-EF92B3CD9819}"/>
              </a:ext>
            </a:extLst>
          </p:cNvPr>
          <p:cNvSpPr>
            <a:spLocks noGrp="1"/>
          </p:cNvSpPr>
          <p:nvPr>
            <p:ph type="sldNum" sz="quarter" idx="12"/>
          </p:nvPr>
        </p:nvSpPr>
        <p:spPr/>
        <p:txBody>
          <a:bodyPr/>
          <a:lstStyle/>
          <a:p>
            <a:fld id="{3A98EE3D-8CD1-4C3F-BD1C-C98C9596463C}" type="slidenum">
              <a:rPr lang="en-US" smtClean="0"/>
              <a:t>25</a:t>
            </a:fld>
            <a:endParaRPr lang="en-US" dirty="0"/>
          </a:p>
        </p:txBody>
      </p:sp>
      <p:sp>
        <p:nvSpPr>
          <p:cNvPr id="5" name="TextBox 4">
            <a:extLst>
              <a:ext uri="{FF2B5EF4-FFF2-40B4-BE49-F238E27FC236}">
                <a16:creationId xmlns:a16="http://schemas.microsoft.com/office/drawing/2014/main" id="{B354FD75-3C32-54A1-A0F8-908A0565D87F}"/>
              </a:ext>
            </a:extLst>
          </p:cNvPr>
          <p:cNvSpPr txBox="1"/>
          <p:nvPr/>
        </p:nvSpPr>
        <p:spPr>
          <a:xfrm>
            <a:off x="378069" y="668215"/>
            <a:ext cx="10990385"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Conclusion</a:t>
            </a:r>
          </a:p>
        </p:txBody>
      </p:sp>
      <p:sp>
        <p:nvSpPr>
          <p:cNvPr id="2" name="TextBox 1">
            <a:extLst>
              <a:ext uri="{FF2B5EF4-FFF2-40B4-BE49-F238E27FC236}">
                <a16:creationId xmlns:a16="http://schemas.microsoft.com/office/drawing/2014/main" id="{9850820E-8B08-DA5C-8800-CB4BCC16A4A2}"/>
              </a:ext>
            </a:extLst>
          </p:cNvPr>
          <p:cNvSpPr txBox="1"/>
          <p:nvPr/>
        </p:nvSpPr>
        <p:spPr>
          <a:xfrm>
            <a:off x="140677" y="1239715"/>
            <a:ext cx="11227777" cy="2862322"/>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Mueller matrix of any sample can be generate for biological sample using the dual rotating polarimeter.</a:t>
            </a: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We can generate any phase difference using the SBC by simple calculation of thickness and wavelength.</a:t>
            </a: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We can get mueller matrix of any arbitrary placed optic axis in retarded plates.</a:t>
            </a: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We can design our own SBC according to the available light source and type of crystal.</a:t>
            </a: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We can get any polarizing properties if we knew the mueller matrix of  the sample.</a:t>
            </a: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0657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AD81E0-BF34-F854-DDDB-2F20F750DD66}"/>
              </a:ext>
            </a:extLst>
          </p:cNvPr>
          <p:cNvSpPr txBox="1"/>
          <p:nvPr/>
        </p:nvSpPr>
        <p:spPr>
          <a:xfrm>
            <a:off x="213064" y="692458"/>
            <a:ext cx="9543495" cy="369332"/>
          </a:xfrm>
          <a:prstGeom prst="rect">
            <a:avLst/>
          </a:prstGeom>
          <a:noFill/>
        </p:spPr>
        <p:txBody>
          <a:bodyPr wrap="square" rtlCol="0">
            <a:spAutoFit/>
          </a:bodyPr>
          <a:lstStyle/>
          <a:p>
            <a:r>
              <a:rPr lang="en-US" b="1" dirty="0">
                <a:latin typeface="Bodoni MT" panose="02070603080606020203" pitchFamily="18" charset="0"/>
              </a:rPr>
              <a:t>Acknowledgement </a:t>
            </a:r>
            <a:r>
              <a:rPr lang="en-US" dirty="0"/>
              <a:t> </a:t>
            </a:r>
          </a:p>
        </p:txBody>
      </p:sp>
      <p:sp>
        <p:nvSpPr>
          <p:cNvPr id="3" name="TextBox 2">
            <a:extLst>
              <a:ext uri="{FF2B5EF4-FFF2-40B4-BE49-F238E27FC236}">
                <a16:creationId xmlns:a16="http://schemas.microsoft.com/office/drawing/2014/main" id="{80568BBA-9F00-1864-7BB6-E0B9C54DF431}"/>
              </a:ext>
            </a:extLst>
          </p:cNvPr>
          <p:cNvSpPr txBox="1"/>
          <p:nvPr/>
        </p:nvSpPr>
        <p:spPr>
          <a:xfrm>
            <a:off x="105509" y="4043700"/>
            <a:ext cx="11860822"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 would like to express my special thanks to project supervisor Dr. V. Narayanan and Ph.D scholars Tomis and Ravikant for their able guidance and support in continuing this project. I would also like to thank all my lab members to helped me in this project and motivating me to continuing this project</a:t>
            </a:r>
          </a:p>
          <a:p>
            <a:r>
              <a:rPr lang="en-US" dirty="0">
                <a:latin typeface="Times New Roman" panose="02020603050405020304" pitchFamily="18" charset="0"/>
                <a:cs typeface="Times New Roman" panose="02020603050405020304" pitchFamily="18" charset="0"/>
              </a:rPr>
              <a:t>Thank you</a:t>
            </a:r>
          </a:p>
        </p:txBody>
      </p:sp>
      <p:sp>
        <p:nvSpPr>
          <p:cNvPr id="8" name="TextBox 7">
            <a:extLst>
              <a:ext uri="{FF2B5EF4-FFF2-40B4-BE49-F238E27FC236}">
                <a16:creationId xmlns:a16="http://schemas.microsoft.com/office/drawing/2014/main" id="{E4C9DC00-AA78-8DA4-2744-5711E8C96E28}"/>
              </a:ext>
            </a:extLst>
          </p:cNvPr>
          <p:cNvSpPr txBox="1"/>
          <p:nvPr/>
        </p:nvSpPr>
        <p:spPr>
          <a:xfrm>
            <a:off x="5345297" y="3120796"/>
            <a:ext cx="1828800"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DR. V. Narayanan</a:t>
            </a:r>
          </a:p>
        </p:txBody>
      </p:sp>
      <p:pic>
        <p:nvPicPr>
          <p:cNvPr id="5" name="Picture 4">
            <a:extLst>
              <a:ext uri="{FF2B5EF4-FFF2-40B4-BE49-F238E27FC236}">
                <a16:creationId xmlns:a16="http://schemas.microsoft.com/office/drawing/2014/main" id="{6A31A221-A775-E0F2-926D-710421CC23DE}"/>
              </a:ext>
            </a:extLst>
          </p:cNvPr>
          <p:cNvPicPr>
            <a:picLocks noChangeAspect="1"/>
          </p:cNvPicPr>
          <p:nvPr/>
        </p:nvPicPr>
        <p:blipFill>
          <a:blip r:embed="rId2"/>
          <a:stretch>
            <a:fillRect/>
          </a:stretch>
        </p:blipFill>
        <p:spPr>
          <a:xfrm>
            <a:off x="5286858" y="1529435"/>
            <a:ext cx="1618284" cy="1591361"/>
          </a:xfrm>
          <a:prstGeom prst="rect">
            <a:avLst/>
          </a:prstGeom>
        </p:spPr>
      </p:pic>
      <p:sp>
        <p:nvSpPr>
          <p:cNvPr id="10" name="Slide Number Placeholder 9">
            <a:extLst>
              <a:ext uri="{FF2B5EF4-FFF2-40B4-BE49-F238E27FC236}">
                <a16:creationId xmlns:a16="http://schemas.microsoft.com/office/drawing/2014/main" id="{BF0468D9-A2D9-5A96-F8B0-6CC1172A7773}"/>
              </a:ext>
            </a:extLst>
          </p:cNvPr>
          <p:cNvSpPr>
            <a:spLocks noGrp="1"/>
          </p:cNvSpPr>
          <p:nvPr>
            <p:ph type="sldNum" sz="quarter" idx="12"/>
          </p:nvPr>
        </p:nvSpPr>
        <p:spPr/>
        <p:txBody>
          <a:bodyPr/>
          <a:lstStyle/>
          <a:p>
            <a:fld id="{3A98EE3D-8CD1-4C3F-BD1C-C98C9596463C}" type="slidenum">
              <a:rPr lang="en-US" smtClean="0"/>
              <a:t>26</a:t>
            </a:fld>
            <a:endParaRPr lang="en-US" dirty="0"/>
          </a:p>
        </p:txBody>
      </p:sp>
    </p:spTree>
    <p:extLst>
      <p:ext uri="{BB962C8B-B14F-4D97-AF65-F5344CB8AC3E}">
        <p14:creationId xmlns:p14="http://schemas.microsoft.com/office/powerpoint/2010/main" val="34165045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BC800-66B8-6DC8-565F-4FFD20BC900C}"/>
              </a:ext>
            </a:extLst>
          </p:cNvPr>
          <p:cNvSpPr>
            <a:spLocks noGrp="1"/>
          </p:cNvSpPr>
          <p:nvPr>
            <p:ph type="title"/>
          </p:nvPr>
        </p:nvSpPr>
        <p:spPr>
          <a:xfrm>
            <a:off x="475684" y="440755"/>
            <a:ext cx="2496116" cy="484806"/>
          </a:xfrm>
        </p:spPr>
        <p:txBody>
          <a:bodyPr>
            <a:normAutofit fontScale="90000"/>
          </a:bodyPr>
          <a:lstStyle/>
          <a:p>
            <a:r>
              <a:rPr lang="en-US" dirty="0"/>
              <a:t>Refrences</a:t>
            </a:r>
          </a:p>
        </p:txBody>
      </p:sp>
      <p:sp>
        <p:nvSpPr>
          <p:cNvPr id="5" name="Slide Number Placeholder 4">
            <a:extLst>
              <a:ext uri="{FF2B5EF4-FFF2-40B4-BE49-F238E27FC236}">
                <a16:creationId xmlns:a16="http://schemas.microsoft.com/office/drawing/2014/main" id="{B0A5652F-D1C5-A635-AB7A-525F445D743D}"/>
              </a:ext>
            </a:extLst>
          </p:cNvPr>
          <p:cNvSpPr>
            <a:spLocks noGrp="1"/>
          </p:cNvSpPr>
          <p:nvPr>
            <p:ph type="sldNum" sz="quarter" idx="12"/>
          </p:nvPr>
        </p:nvSpPr>
        <p:spPr/>
        <p:txBody>
          <a:bodyPr/>
          <a:lstStyle/>
          <a:p>
            <a:fld id="{3A98EE3D-8CD1-4C3F-BD1C-C98C9596463C}" type="slidenum">
              <a:rPr lang="en-US" smtClean="0"/>
              <a:t>27</a:t>
            </a:fld>
            <a:endParaRPr lang="en-US" dirty="0"/>
          </a:p>
        </p:txBody>
      </p:sp>
      <p:sp>
        <p:nvSpPr>
          <p:cNvPr id="4" name="TextBox 3">
            <a:extLst>
              <a:ext uri="{FF2B5EF4-FFF2-40B4-BE49-F238E27FC236}">
                <a16:creationId xmlns:a16="http://schemas.microsoft.com/office/drawing/2014/main" id="{544C1F10-43AA-F0DD-DA25-63EEDF5BFAD0}"/>
              </a:ext>
            </a:extLst>
          </p:cNvPr>
          <p:cNvSpPr txBox="1"/>
          <p:nvPr/>
        </p:nvSpPr>
        <p:spPr>
          <a:xfrm>
            <a:off x="219807" y="1213339"/>
            <a:ext cx="11588261" cy="4370427"/>
          </a:xfrm>
          <a:prstGeom prst="rect">
            <a:avLst/>
          </a:prstGeom>
          <a:noFill/>
        </p:spPr>
        <p:txBody>
          <a:bodyPr wrap="square" rtlCol="0">
            <a:spAutoFit/>
          </a:bodyPr>
          <a:lstStyle/>
          <a:p>
            <a:pPr marL="342900" indent="-342900">
              <a:buAutoNum type="arabicParenR"/>
            </a:pPr>
            <a:r>
              <a:rPr lang="en-US" sz="1600" dirty="0">
                <a:latin typeface="Times New Roman" panose="02020603050405020304" pitchFamily="18" charset="0"/>
                <a:cs typeface="Times New Roman" panose="02020603050405020304" pitchFamily="18" charset="0"/>
              </a:rPr>
              <a:t>Hagen, Nathan &amp; Dereniak, Eustace. (2007). Snapshot Mueller matrix spectropolarimetry. 6682. 10.1117/12.736575. </a:t>
            </a:r>
          </a:p>
          <a:p>
            <a:pPr marL="342900" indent="-342900">
              <a:buAutoNum type="arabicParenR"/>
            </a:pPr>
            <a:r>
              <a:rPr lang="en-US" sz="1600" dirty="0">
                <a:latin typeface="Times New Roman" panose="02020603050405020304" pitchFamily="18" charset="0"/>
                <a:cs typeface="Times New Roman" panose="02020603050405020304" pitchFamily="18" charset="0"/>
              </a:rPr>
              <a:t>Bhattacharyya, Kaustav &amp; Serrano Garcia, David &amp; Otani, Yukitoshi. (2017). Accuracy enhancement of dual rotating mueller matrix imaging polarimeter by diattenuation and retardance error calibration approach. Optics Communications. 392. 48-53. 10.1016/j.optcom.2017.01.029. </a:t>
            </a:r>
          </a:p>
          <a:p>
            <a:pPr marL="342900" indent="-342900">
              <a:buAutoNum type="arabicParenR"/>
            </a:pPr>
            <a:r>
              <a:rPr lang="en-US" sz="1600" dirty="0">
                <a:latin typeface="Times New Roman" panose="02020603050405020304" pitchFamily="18" charset="0"/>
                <a:cs typeface="Times New Roman" panose="02020603050405020304" pitchFamily="18" charset="0"/>
              </a:rPr>
              <a:t>Letnes, Paul &amp; Maradudin, Alexei &amp; Nordam, T. &amp; Simonsen, Ingve. (2011). Calculation of the Mueller matrix for scattering of light from two-dimensional rough surfaces. Phys. Rev. A. 86. 10.1103/PhysRevA.86.031803. </a:t>
            </a:r>
          </a:p>
          <a:p>
            <a:pPr marL="342900" indent="-342900">
              <a:buAutoNum type="arabicParenR"/>
            </a:pPr>
            <a:r>
              <a:rPr lang="en-US" sz="1600" dirty="0">
                <a:latin typeface="Times New Roman" panose="02020603050405020304" pitchFamily="18" charset="0"/>
                <a:cs typeface="Times New Roman" panose="02020603050405020304" pitchFamily="18" charset="0"/>
              </a:rPr>
              <a:t>Arteaga, Oriol &amp; Baldrís, Marta &amp; Anto, Joan &amp; Canillas, Adolf &amp; Pascual, Esther &amp; Bertran, Enric. (2014). Mueller matrix microscope with a dual continuous rotating compensator setup and digital demodulation. Applied optics. 53. 2236-2245. 10.1364/AO.53.002236. </a:t>
            </a:r>
          </a:p>
          <a:p>
            <a:pPr marL="342900" indent="-342900">
              <a:buAutoNum type="arabicParenR"/>
            </a:pPr>
            <a:r>
              <a:rPr lang="en-US" sz="1600" b="0" i="0" dirty="0">
                <a:solidFill>
                  <a:srgbClr val="1A1A1A"/>
                </a:solidFill>
                <a:effectLst/>
                <a:latin typeface="Helvetica" panose="020B0604020202020204" pitchFamily="34" charset="0"/>
              </a:rPr>
              <a:t>Sofia Obando-Vasquez, Ana Doblas, Carlos Trujillo; Apparatus and method to recover the Mueller matrix in bright-field microscopy. </a:t>
            </a:r>
            <a:r>
              <a:rPr lang="en-US" sz="1600" b="0" i="1" dirty="0">
                <a:solidFill>
                  <a:srgbClr val="1A1A1A"/>
                </a:solidFill>
                <a:effectLst/>
                <a:latin typeface="Helvetica" panose="020B0604020202020204" pitchFamily="34" charset="0"/>
              </a:rPr>
              <a:t>American Journal of Physics</a:t>
            </a:r>
            <a:r>
              <a:rPr lang="en-US" sz="1600" b="0" i="0" dirty="0">
                <a:solidFill>
                  <a:srgbClr val="1A1A1A"/>
                </a:solidFill>
                <a:effectLst/>
                <a:latin typeface="Helvetica" panose="020B0604020202020204" pitchFamily="34" charset="0"/>
              </a:rPr>
              <a:t> 1 September 2022; 90 (9): 702–714.</a:t>
            </a:r>
            <a:endParaRPr lang="en-US" sz="1600" b="0" i="0" u="none" strike="noStrike" dirty="0">
              <a:solidFill>
                <a:srgbClr val="0066CC"/>
              </a:solidFill>
              <a:effectLst/>
              <a:latin typeface="Helvetica" panose="020B0604020202020204" pitchFamily="34" charset="0"/>
            </a:endParaRPr>
          </a:p>
          <a:p>
            <a:pPr marL="342900" indent="-342900">
              <a:buAutoNum type="arabicParenR"/>
            </a:pPr>
            <a:r>
              <a:rPr lang="en-US" sz="1600" dirty="0">
                <a:latin typeface="Times New Roman" panose="02020603050405020304" pitchFamily="18" charset="0"/>
                <a:cs typeface="Times New Roman" panose="02020603050405020304" pitchFamily="18" charset="0"/>
              </a:rPr>
              <a:t>Zhang, Wenjing &amp; Zhang, Zhiwei. (2016). Heterodyne interferometry method for calibration of a Soleil–Babinet compensator. Applied Optics. 55. 4227. 10.1364/AO.55.004227.</a:t>
            </a:r>
          </a:p>
          <a:p>
            <a:pPr marL="342900" indent="-342900">
              <a:buAutoNum type="arabicParenR"/>
            </a:pPr>
            <a:r>
              <a:rPr lang="en-US" dirty="0">
                <a:latin typeface="Times New Roman" panose="02020603050405020304" pitchFamily="18" charset="0"/>
                <a:cs typeface="Times New Roman" panose="02020603050405020304" pitchFamily="18" charset="0"/>
              </a:rPr>
              <a:t>Thomas Essinger-Hileman, "Transfer matrix for treating stratified media including birefringent crystals," Appl. Opt. 52, 212-218 (2013)</a:t>
            </a:r>
          </a:p>
          <a:p>
            <a:pPr marL="342900" indent="-342900">
              <a:buAutoNum type="arabicParenR"/>
            </a:pPr>
            <a:endParaRPr lang="en-US" sz="1600" dirty="0">
              <a:latin typeface="Times New Roman" panose="02020603050405020304" pitchFamily="18" charset="0"/>
              <a:cs typeface="Times New Roman" panose="02020603050405020304" pitchFamily="18" charset="0"/>
            </a:endParaRPr>
          </a:p>
          <a:p>
            <a:pPr marL="342900" indent="-342900">
              <a:buAutoNum type="arabicParenR"/>
            </a:pPr>
            <a:endParaRPr lang="en-US" dirty="0"/>
          </a:p>
        </p:txBody>
      </p:sp>
    </p:spTree>
    <p:extLst>
      <p:ext uri="{BB962C8B-B14F-4D97-AF65-F5344CB8AC3E}">
        <p14:creationId xmlns:p14="http://schemas.microsoft.com/office/powerpoint/2010/main" val="3763250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9D4AB-B738-F98C-6403-7DDB94E7C6DF}"/>
              </a:ext>
            </a:extLst>
          </p:cNvPr>
          <p:cNvSpPr>
            <a:spLocks noGrp="1"/>
          </p:cNvSpPr>
          <p:nvPr>
            <p:ph type="title"/>
          </p:nvPr>
        </p:nvSpPr>
        <p:spPr>
          <a:xfrm>
            <a:off x="240686" y="260194"/>
            <a:ext cx="2628000" cy="423259"/>
          </a:xfrm>
        </p:spPr>
        <p:txBody>
          <a:bodyPr>
            <a:noAutofit/>
          </a:bodyPr>
          <a:lstStyle/>
          <a:p>
            <a:r>
              <a:rPr lang="en-US" sz="1800" b="1" dirty="0">
                <a:latin typeface="Times New Roman" panose="02020603050405020304" pitchFamily="18" charset="0"/>
                <a:cs typeface="Times New Roman" panose="02020603050405020304" pitchFamily="18" charset="0"/>
              </a:rPr>
              <a:t>Introduction</a:t>
            </a:r>
          </a:p>
        </p:txBody>
      </p:sp>
      <p:sp>
        <p:nvSpPr>
          <p:cNvPr id="3" name="Slide Number Placeholder 2">
            <a:extLst>
              <a:ext uri="{FF2B5EF4-FFF2-40B4-BE49-F238E27FC236}">
                <a16:creationId xmlns:a16="http://schemas.microsoft.com/office/drawing/2014/main" id="{1B83F98B-1760-2C1A-058E-FF12FC19CC94}"/>
              </a:ext>
            </a:extLst>
          </p:cNvPr>
          <p:cNvSpPr>
            <a:spLocks noGrp="1"/>
          </p:cNvSpPr>
          <p:nvPr>
            <p:ph type="sldNum" sz="quarter" idx="12"/>
          </p:nvPr>
        </p:nvSpPr>
        <p:spPr/>
        <p:txBody>
          <a:bodyPr/>
          <a:lstStyle/>
          <a:p>
            <a:fld id="{3A98EE3D-8CD1-4C3F-BD1C-C98C9596463C}" type="slidenum">
              <a:rPr lang="en-US" smtClean="0"/>
              <a:t>3</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BA2A640-2978-EF8C-4A7E-141681DC8E35}"/>
                  </a:ext>
                </a:extLst>
              </p:cNvPr>
              <p:cNvSpPr txBox="1"/>
              <p:nvPr/>
            </p:nvSpPr>
            <p:spPr>
              <a:xfrm>
                <a:off x="0" y="964863"/>
                <a:ext cx="11430001" cy="3009285"/>
              </a:xfrm>
              <a:prstGeom prst="rect">
                <a:avLst/>
              </a:prstGeom>
              <a:noFill/>
            </p:spPr>
            <p:txBody>
              <a:bodyPr wrap="square" rtlCol="0">
                <a:spAutoFit/>
              </a:bodyPr>
              <a:lstStyle/>
              <a:p>
                <a:pPr marL="285750" indent="-285750">
                  <a:buFont typeface="Wingdings" panose="05000000000000000000" pitchFamily="2" charset="2"/>
                  <a:buChar char="§"/>
                </a:pPr>
                <a:r>
                  <a:rPr lang="en-US" sz="1600" b="1" dirty="0">
                    <a:latin typeface="Times New Roman" panose="02020603050405020304" pitchFamily="18" charset="0"/>
                    <a:cs typeface="Times New Roman" panose="02020603050405020304" pitchFamily="18" charset="0"/>
                  </a:rPr>
                  <a:t>Principle of Birefringence:</a:t>
                </a:r>
              </a:p>
              <a:p>
                <a:endParaRPr lang="en-US" sz="1800" b="0" i="0" dirty="0">
                  <a:solidFill>
                    <a:srgbClr val="333333"/>
                  </a:solidFill>
                  <a:effectLst/>
                  <a:latin typeface="Calibri" panose="020F0502020204030204" pitchFamily="34" charset="0"/>
                  <a:cs typeface="Calibri" panose="020F0502020204030204" pitchFamily="34" charset="0"/>
                </a:endParaRPr>
              </a:p>
              <a:p>
                <a:pPr marL="342900" indent="-342900">
                  <a:buFont typeface="Wingdings" panose="05000000000000000000" pitchFamily="2" charset="2"/>
                  <a:buChar char="v"/>
                </a:pPr>
                <a:r>
                  <a:rPr lang="en-US" sz="1400" b="0" i="0" dirty="0">
                    <a:solidFill>
                      <a:srgbClr val="333333"/>
                    </a:solidFill>
                    <a:effectLst/>
                    <a:latin typeface="Times New Roman" panose="02020603050405020304" pitchFamily="18" charset="0"/>
                    <a:cs typeface="Times New Roman" panose="02020603050405020304" pitchFamily="18" charset="0"/>
                  </a:rPr>
                  <a:t>As light travels through an anisotropic material, the electromagnetic waves become split into two principal vibrations, which are oriented mutually perpendicular to each other and perpendicular to the direction that the waves propagate.</a:t>
                </a:r>
              </a:p>
              <a:p>
                <a:endParaRPr lang="en-US" sz="1400" b="0" i="0" dirty="0">
                  <a:solidFill>
                    <a:srgbClr val="333333"/>
                  </a:solidFill>
                  <a:effectLst/>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sz="1400" dirty="0">
                    <a:solidFill>
                      <a:srgbClr val="333333"/>
                    </a:solidFill>
                    <a:latin typeface="Times New Roman" panose="02020603050405020304" pitchFamily="18" charset="0"/>
                    <a:cs typeface="Times New Roman" panose="02020603050405020304" pitchFamily="18" charset="0"/>
                  </a:rPr>
                  <a:t>Cause of t</a:t>
                </a:r>
                <a:r>
                  <a:rPr lang="en-US" sz="1400" b="0" i="0" dirty="0">
                    <a:solidFill>
                      <a:srgbClr val="333333"/>
                    </a:solidFill>
                    <a:effectLst/>
                    <a:latin typeface="Times New Roman" panose="02020603050405020304" pitchFamily="18" charset="0"/>
                    <a:cs typeface="Times New Roman" panose="02020603050405020304" pitchFamily="18" charset="0"/>
                  </a:rPr>
                  <a:t>his phenomenon : Difference in the speed</a:t>
                </a:r>
              </a:p>
              <a:p>
                <a:pPr marL="342900" indent="-342900">
                  <a:buFont typeface="Wingdings" panose="05000000000000000000" pitchFamily="2" charset="2"/>
                  <a:buChar char="v"/>
                </a:pPr>
                <a:endParaRPr lang="en-US" sz="1400" dirty="0">
                  <a:solidFill>
                    <a:srgbClr val="333333"/>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sz="1400" b="0" i="0" dirty="0">
                    <a:solidFill>
                      <a:srgbClr val="333333"/>
                    </a:solidFill>
                    <a:effectLst/>
                    <a:latin typeface="Times New Roman" panose="02020603050405020304" pitchFamily="18" charset="0"/>
                    <a:cs typeface="Times New Roman" panose="02020603050405020304" pitchFamily="18" charset="0"/>
                  </a:rPr>
                  <a:t>Phase difference dependency</a:t>
                </a:r>
                <a:r>
                  <a:rPr lang="en-US" b="0" i="0" dirty="0">
                    <a:solidFill>
                      <a:srgbClr val="333333"/>
                    </a:solidFill>
                    <a:effectLst/>
                    <a:latin typeface="Times New Roman" panose="02020603050405020304" pitchFamily="18" charset="0"/>
                    <a:cs typeface="Times New Roman" panose="02020603050405020304" pitchFamily="18" charset="0"/>
                  </a:rPr>
                  <a:t>: ∆</a:t>
                </a:r>
                <a:r>
                  <a:rPr lang="el-GR" dirty="0">
                    <a:latin typeface="Times New Roman" panose="02020603050405020304" pitchFamily="18" charset="0"/>
                    <a:cs typeface="Times New Roman" panose="02020603050405020304" pitchFamily="18" charset="0"/>
                  </a:rPr>
                  <a:t>Φ</a:t>
                </a:r>
                <a14:m>
                  <m:oMath xmlns:m="http://schemas.openxmlformats.org/officeDocument/2006/math">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2</m:t>
                        </m:r>
                        <m:r>
                          <m:rPr>
                            <m:sty m:val="p"/>
                          </m:rPr>
                          <a:rPr lang="el-GR" b="0" i="1" smtClean="0">
                            <a:latin typeface="Cambria Math" panose="02040503050406030204" pitchFamily="18" charset="0"/>
                          </a:rPr>
                          <m:t>π</m:t>
                        </m:r>
                      </m:num>
                      <m:den>
                        <m:r>
                          <m:rPr>
                            <m:sty m:val="p"/>
                          </m:rPr>
                          <a:rPr lang="en-US" i="1">
                            <a:latin typeface="Cambria Math" panose="02040503050406030204" pitchFamily="18" charset="0"/>
                          </a:rPr>
                          <m:t>λ</m:t>
                        </m:r>
                      </m:den>
                    </m:f>
                    <m:r>
                      <a:rPr lang="en-US" b="0" i="0" smtClean="0">
                        <a:latin typeface="Cambria Math" panose="02040503050406030204" pitchFamily="18" charset="0"/>
                      </a:rPr>
                      <m:t> </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n</m:t>
                        </m:r>
                        <m:r>
                          <m:rPr>
                            <m:sty m:val="p"/>
                          </m:rPr>
                          <a:rPr lang="en-US" b="0" i="0" baseline="-25000" smtClean="0">
                            <a:latin typeface="Cambria Math" panose="02040503050406030204" pitchFamily="18" charset="0"/>
                          </a:rPr>
                          <m:t>e</m:t>
                        </m:r>
                        <m:r>
                          <a:rPr lang="en-US" b="0" i="0" smtClean="0">
                            <a:latin typeface="Cambria Math" panose="02040503050406030204" pitchFamily="18" charset="0"/>
                          </a:rPr>
                          <m:t> −</m:t>
                        </m:r>
                        <m:r>
                          <m:rPr>
                            <m:sty m:val="p"/>
                          </m:rPr>
                          <a:rPr lang="en-US" b="0" i="0" smtClean="0">
                            <a:latin typeface="Cambria Math" panose="02040503050406030204" pitchFamily="18" charset="0"/>
                          </a:rPr>
                          <m:t>no</m:t>
                        </m:r>
                      </m:e>
                    </m:d>
                  </m:oMath>
                </a14:m>
                <a:r>
                  <a:rPr lang="en-US" b="0" i="0" dirty="0">
                    <a:solidFill>
                      <a:srgbClr val="333333"/>
                    </a:solidFill>
                    <a:effectLst/>
                    <a:latin typeface="Times New Roman" panose="02020603050405020304" pitchFamily="18" charset="0"/>
                    <a:cs typeface="Times New Roman" panose="02020603050405020304" pitchFamily="18" charset="0"/>
                  </a:rPr>
                  <a:t>t </a:t>
                </a:r>
                <a:r>
                  <a:rPr lang="en-US" sz="1400" b="0" i="0" dirty="0">
                    <a:solidFill>
                      <a:srgbClr val="333333"/>
                    </a:solidFill>
                    <a:effectLst/>
                    <a:latin typeface="Times New Roman" panose="02020603050405020304" pitchFamily="18" charset="0"/>
                    <a:cs typeface="Times New Roman" panose="02020603050405020304" pitchFamily="18" charset="0"/>
                  </a:rPr>
                  <a:t>;    where t is the thickness of the crystal and n</a:t>
                </a:r>
                <a:r>
                  <a:rPr lang="en-US" sz="1400" b="0" i="0" baseline="-25000" dirty="0">
                    <a:solidFill>
                      <a:srgbClr val="333333"/>
                    </a:solidFill>
                    <a:effectLst/>
                    <a:latin typeface="Times New Roman" panose="02020603050405020304" pitchFamily="18" charset="0"/>
                    <a:cs typeface="Times New Roman" panose="02020603050405020304" pitchFamily="18" charset="0"/>
                  </a:rPr>
                  <a:t>e</a:t>
                </a:r>
                <a:r>
                  <a:rPr lang="en-US" sz="1400" b="0" i="0" dirty="0">
                    <a:solidFill>
                      <a:srgbClr val="333333"/>
                    </a:solidFill>
                    <a:effectLst/>
                    <a:latin typeface="Times New Roman" panose="02020603050405020304" pitchFamily="18" charset="0"/>
                    <a:cs typeface="Times New Roman" panose="02020603050405020304" pitchFamily="18" charset="0"/>
                  </a:rPr>
                  <a:t> and n</a:t>
                </a:r>
                <a:r>
                  <a:rPr lang="en-US" sz="1400" b="0" i="0" baseline="-25000" dirty="0">
                    <a:solidFill>
                      <a:srgbClr val="333333"/>
                    </a:solidFill>
                    <a:effectLst/>
                    <a:latin typeface="Times New Roman" panose="02020603050405020304" pitchFamily="18" charset="0"/>
                    <a:cs typeface="Times New Roman" panose="02020603050405020304" pitchFamily="18" charset="0"/>
                  </a:rPr>
                  <a:t>o</a:t>
                </a:r>
                <a:r>
                  <a:rPr lang="en-US" sz="1400" b="0" i="0" dirty="0">
                    <a:solidFill>
                      <a:srgbClr val="333333"/>
                    </a:solidFill>
                    <a:effectLst/>
                    <a:latin typeface="Times New Roman" panose="02020603050405020304" pitchFamily="18" charset="0"/>
                    <a:cs typeface="Times New Roman" panose="02020603050405020304" pitchFamily="18" charset="0"/>
                  </a:rPr>
                  <a:t> is the refractive indices of the material.</a:t>
                </a:r>
              </a:p>
              <a:p>
                <a:endParaRPr lang="en-US" sz="1400" dirty="0">
                  <a:solidFill>
                    <a:srgbClr val="333333"/>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sz="1400" b="0" i="0" dirty="0">
                    <a:solidFill>
                      <a:srgbClr val="333333"/>
                    </a:solidFill>
                    <a:effectLst/>
                    <a:latin typeface="Times New Roman" panose="02020603050405020304" pitchFamily="18" charset="0"/>
                    <a:cs typeface="Times New Roman" panose="02020603050405020304" pitchFamily="18" charset="0"/>
                  </a:rPr>
                  <a:t>Birefringence of the material: important property of the material </a:t>
                </a:r>
                <a:r>
                  <a:rPr lang="en-US" sz="1400" dirty="0">
                    <a:latin typeface="Times New Roman" panose="02020603050405020304" pitchFamily="18" charset="0"/>
                    <a:cs typeface="Times New Roman" panose="02020603050405020304" pitchFamily="18" charset="0"/>
                  </a:rPr>
                  <a:t>used to design the optical devices such as polarizers, retardation plates, and wave plates that are widely used in various fields of optics and photonics.</a:t>
                </a:r>
              </a:p>
              <a:p>
                <a:r>
                  <a:rPr lang="en-US" sz="14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B =</a:t>
                </a:r>
                <a:r>
                  <a:rPr lang="en-US" b="1" dirty="0">
                    <a:latin typeface="Times New Roman" panose="02020603050405020304" pitchFamily="18" charset="0"/>
                    <a:cs typeface="Times New Roman" panose="02020603050405020304" pitchFamily="18" charset="0"/>
                  </a:rPr>
                  <a:t> ∆n = (n</a:t>
                </a:r>
                <a:r>
                  <a:rPr lang="en-US" b="1" baseline="-25000" dirty="0">
                    <a:latin typeface="Times New Roman" panose="02020603050405020304" pitchFamily="18" charset="0"/>
                    <a:cs typeface="Times New Roman" panose="02020603050405020304" pitchFamily="18" charset="0"/>
                  </a:rPr>
                  <a:t>e</a:t>
                </a:r>
                <a:r>
                  <a:rPr lang="en-US" b="1" dirty="0">
                    <a:latin typeface="Times New Roman" panose="02020603050405020304" pitchFamily="18" charset="0"/>
                    <a:cs typeface="Times New Roman" panose="02020603050405020304" pitchFamily="18" charset="0"/>
                  </a:rPr>
                  <a:t>-n</a:t>
                </a:r>
                <a:r>
                  <a:rPr lang="en-US" b="1" baseline="-25000" dirty="0">
                    <a:latin typeface="Times New Roman" panose="02020603050405020304" pitchFamily="18" charset="0"/>
                    <a:cs typeface="Times New Roman" panose="02020603050405020304" pitchFamily="18" charset="0"/>
                  </a:rPr>
                  <a:t>o</a:t>
                </a:r>
                <a:r>
                  <a:rPr lang="en-US" sz="1400" b="1" dirty="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DBA2A640-2978-EF8C-4A7E-141681DC8E35}"/>
                  </a:ext>
                </a:extLst>
              </p:cNvPr>
              <p:cNvSpPr txBox="1">
                <a:spLocks noRot="1" noChangeAspect="1" noMove="1" noResize="1" noEditPoints="1" noAdjustHandles="1" noChangeArrowheads="1" noChangeShapeType="1" noTextEdit="1"/>
              </p:cNvSpPr>
              <p:nvPr/>
            </p:nvSpPr>
            <p:spPr>
              <a:xfrm>
                <a:off x="0" y="964863"/>
                <a:ext cx="11430001" cy="3009285"/>
              </a:xfrm>
              <a:prstGeom prst="rect">
                <a:avLst/>
              </a:prstGeom>
              <a:blipFill>
                <a:blip r:embed="rId4"/>
                <a:stretch>
                  <a:fillRect l="-213" t="-607" b="-222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1DD16C3C-CAE4-EC1C-FB2B-13BBEE95D19D}"/>
              </a:ext>
            </a:extLst>
          </p:cNvPr>
          <p:cNvPicPr>
            <a:picLocks noChangeAspect="1"/>
          </p:cNvPicPr>
          <p:nvPr/>
        </p:nvPicPr>
        <p:blipFill>
          <a:blip r:embed="rId5"/>
          <a:stretch>
            <a:fillRect/>
          </a:stretch>
        </p:blipFill>
        <p:spPr>
          <a:xfrm>
            <a:off x="319817" y="3959936"/>
            <a:ext cx="3195961" cy="2226452"/>
          </a:xfrm>
          <a:prstGeom prst="rect">
            <a:avLst/>
          </a:prstGeom>
        </p:spPr>
      </p:pic>
      <p:pic>
        <p:nvPicPr>
          <p:cNvPr id="7" name="Screen Recording 8">
            <a:hlinkClick r:id="" action="ppaction://media"/>
            <a:extLst>
              <a:ext uri="{FF2B5EF4-FFF2-40B4-BE49-F238E27FC236}">
                <a16:creationId xmlns:a16="http://schemas.microsoft.com/office/drawing/2014/main" id="{14589603-5296-54AC-FBFF-EF0478786E6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078241" y="3596206"/>
            <a:ext cx="3032913" cy="2335962"/>
          </a:xfrm>
          <a:prstGeom prst="rect">
            <a:avLst/>
          </a:prstGeom>
        </p:spPr>
      </p:pic>
      <p:cxnSp>
        <p:nvCxnSpPr>
          <p:cNvPr id="9" name="Straight Arrow Connector 8">
            <a:extLst>
              <a:ext uri="{FF2B5EF4-FFF2-40B4-BE49-F238E27FC236}">
                <a16:creationId xmlns:a16="http://schemas.microsoft.com/office/drawing/2014/main" id="{5DA8EF93-1D3E-3C21-BD78-2A17F56E474D}"/>
              </a:ext>
            </a:extLst>
          </p:cNvPr>
          <p:cNvCxnSpPr>
            <a:cxnSpLocks/>
          </p:cNvCxnSpPr>
          <p:nvPr/>
        </p:nvCxnSpPr>
        <p:spPr>
          <a:xfrm flipV="1">
            <a:off x="3094892" y="4255558"/>
            <a:ext cx="1213339" cy="413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1C9838E-533E-5BC9-26A9-30150915C30D}"/>
              </a:ext>
            </a:extLst>
          </p:cNvPr>
          <p:cNvSpPr txBox="1"/>
          <p:nvPr/>
        </p:nvSpPr>
        <p:spPr>
          <a:xfrm>
            <a:off x="4339221" y="4079848"/>
            <a:ext cx="128367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E-ray</a:t>
            </a:r>
          </a:p>
        </p:txBody>
      </p:sp>
      <p:cxnSp>
        <p:nvCxnSpPr>
          <p:cNvPr id="13" name="Straight Arrow Connector 12">
            <a:extLst>
              <a:ext uri="{FF2B5EF4-FFF2-40B4-BE49-F238E27FC236}">
                <a16:creationId xmlns:a16="http://schemas.microsoft.com/office/drawing/2014/main" id="{86ECEF2A-67AD-8ECF-B3EE-18227AC1E0B6}"/>
              </a:ext>
            </a:extLst>
          </p:cNvPr>
          <p:cNvCxnSpPr/>
          <p:nvPr/>
        </p:nvCxnSpPr>
        <p:spPr>
          <a:xfrm>
            <a:off x="3217985" y="5187462"/>
            <a:ext cx="12924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78FEA1D-91E1-96FA-0870-9ECD7C8F965C}"/>
              </a:ext>
            </a:extLst>
          </p:cNvPr>
          <p:cNvSpPr txBox="1"/>
          <p:nvPr/>
        </p:nvSpPr>
        <p:spPr>
          <a:xfrm>
            <a:off x="4510670" y="5002796"/>
            <a:ext cx="94077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O-ray</a:t>
            </a:r>
          </a:p>
        </p:txBody>
      </p:sp>
      <p:sp>
        <p:nvSpPr>
          <p:cNvPr id="4" name="TextBox 3">
            <a:extLst>
              <a:ext uri="{FF2B5EF4-FFF2-40B4-BE49-F238E27FC236}">
                <a16:creationId xmlns:a16="http://schemas.microsoft.com/office/drawing/2014/main" id="{683C4651-22A9-A45D-CC6E-DB85A522D42E}"/>
              </a:ext>
            </a:extLst>
          </p:cNvPr>
          <p:cNvSpPr txBox="1"/>
          <p:nvPr/>
        </p:nvSpPr>
        <p:spPr>
          <a:xfrm>
            <a:off x="3938955" y="6456362"/>
            <a:ext cx="7367954" cy="369332"/>
          </a:xfrm>
          <a:prstGeom prst="rect">
            <a:avLst/>
          </a:prstGeom>
          <a:noFill/>
        </p:spPr>
        <p:txBody>
          <a:bodyPr wrap="square" rtlCol="0">
            <a:spAutoFit/>
          </a:bodyPr>
          <a:lstStyle/>
          <a:p>
            <a:r>
              <a:rPr lang="en-US" dirty="0"/>
              <a:t>Refrences: http://www.microscopy-uk.org.uk/mag/artmay04/dwcyc6.html</a:t>
            </a:r>
          </a:p>
        </p:txBody>
      </p:sp>
    </p:spTree>
    <p:extLst>
      <p:ext uri="{BB962C8B-B14F-4D97-AF65-F5344CB8AC3E}">
        <p14:creationId xmlns:p14="http://schemas.microsoft.com/office/powerpoint/2010/main" val="344175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74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2CBAAA-B9A9-5F5A-9096-6791E61359D9}"/>
              </a:ext>
            </a:extLst>
          </p:cNvPr>
          <p:cNvSpPr txBox="1"/>
          <p:nvPr/>
        </p:nvSpPr>
        <p:spPr>
          <a:xfrm>
            <a:off x="342900" y="589085"/>
            <a:ext cx="4659923"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Mathematical formulation of the Polarization</a:t>
            </a:r>
          </a:p>
        </p:txBody>
      </p:sp>
      <p:sp>
        <p:nvSpPr>
          <p:cNvPr id="5" name="TextBox 4">
            <a:extLst>
              <a:ext uri="{FF2B5EF4-FFF2-40B4-BE49-F238E27FC236}">
                <a16:creationId xmlns:a16="http://schemas.microsoft.com/office/drawing/2014/main" id="{11444890-106F-EA6F-8D1C-6C3B7C6A4AB0}"/>
              </a:ext>
            </a:extLst>
          </p:cNvPr>
          <p:cNvSpPr txBox="1"/>
          <p:nvPr/>
        </p:nvSpPr>
        <p:spPr>
          <a:xfrm>
            <a:off x="209681" y="1186143"/>
            <a:ext cx="11561885" cy="1815882"/>
          </a:xfrm>
          <a:prstGeom prst="rect">
            <a:avLst/>
          </a:prstGeom>
          <a:noFill/>
        </p:spPr>
        <p:txBody>
          <a:bodyPr wrap="square" rtlCol="0">
            <a:spAutoFit/>
          </a:bodyPr>
          <a:lstStyle/>
          <a:p>
            <a:pPr marL="285750" indent="-285750" algn="l">
              <a:buFont typeface="Wingdings" panose="05000000000000000000" pitchFamily="2" charset="2"/>
              <a:buChar char="v"/>
            </a:pPr>
            <a:r>
              <a:rPr lang="en-US" sz="1600" b="0" u="none" strike="noStrike" dirty="0">
                <a:solidFill>
                  <a:srgbClr val="000000"/>
                </a:solidFill>
                <a:effectLst/>
                <a:latin typeface="Times New Roman" panose="02020603050405020304" pitchFamily="18" charset="0"/>
                <a:cs typeface="Times New Roman" panose="02020603050405020304" pitchFamily="18" charset="0"/>
              </a:rPr>
              <a:t>The polarization ellipse is a way to visualize the polarization state.</a:t>
            </a:r>
          </a:p>
          <a:p>
            <a:pPr algn="l"/>
            <a:r>
              <a:rPr lang="en-US" sz="1600" b="0" i="0" dirty="0">
                <a:solidFill>
                  <a:srgbClr val="585858"/>
                </a:solidFill>
                <a:effectLst/>
                <a:latin typeface="Times New Roman" panose="02020603050405020304" pitchFamily="18" charset="0"/>
                <a:cs typeface="Times New Roman" panose="02020603050405020304" pitchFamily="18" charset="0"/>
              </a:rPr>
              <a:t> </a:t>
            </a:r>
          </a:p>
          <a:p>
            <a:pPr marL="285750" indent="-285750">
              <a:buFont typeface="Wingdings" panose="05000000000000000000" pitchFamily="2" charset="2"/>
              <a:buChar char="v"/>
            </a:pPr>
            <a:r>
              <a:rPr lang="en-US" sz="1600" b="0" i="0" dirty="0">
                <a:effectLst/>
                <a:latin typeface="Times New Roman" panose="02020603050405020304" pitchFamily="18" charset="0"/>
                <a:cs typeface="Times New Roman" panose="02020603050405020304" pitchFamily="18" charset="0"/>
              </a:rPr>
              <a:t>Linear and circular polarization states are actually special cases of elliptic polarization states.</a:t>
            </a:r>
          </a:p>
          <a:p>
            <a:endParaRPr lang="en-US" sz="16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sz="1600" b="0" i="0" dirty="0">
                <a:effectLst/>
                <a:latin typeface="Times New Roman" panose="02020603050405020304" pitchFamily="18" charset="0"/>
                <a:cs typeface="Times New Roman" panose="02020603050405020304" pitchFamily="18" charset="0"/>
              </a:rPr>
              <a:t>An elliptic polarization state can always be decomposed into two mutually orthogonal components.</a:t>
            </a:r>
          </a:p>
          <a:p>
            <a:r>
              <a:rPr lang="en-US" sz="1600" b="0" i="0" dirty="0">
                <a:effectLst/>
                <a:latin typeface="Times New Roman" panose="02020603050405020304" pitchFamily="18" charset="0"/>
                <a:cs typeface="Times New Roman" panose="02020603050405020304" pitchFamily="18" charset="0"/>
              </a:rPr>
              <a:t> </a:t>
            </a:r>
          </a:p>
          <a:p>
            <a:pPr marL="285750" indent="-285750">
              <a:buFont typeface="Wingdings" panose="05000000000000000000" pitchFamily="2" charset="2"/>
              <a:buChar char="v"/>
            </a:pPr>
            <a:r>
              <a:rPr lang="en-US" sz="1600" b="0" i="0" dirty="0">
                <a:effectLst/>
                <a:latin typeface="Times New Roman" panose="02020603050405020304" pitchFamily="18" charset="0"/>
                <a:cs typeface="Times New Roman" panose="02020603050405020304" pitchFamily="18" charset="0"/>
              </a:rPr>
              <a:t>The relative phase shift between these two components can be anywhere between -π and π.</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03171F2-F22C-88D3-C8CC-B1F9058C0E08}"/>
                  </a:ext>
                </a:extLst>
              </p:cNvPr>
              <p:cNvSpPr txBox="1"/>
              <p:nvPr/>
            </p:nvSpPr>
            <p:spPr>
              <a:xfrm>
                <a:off x="3537438" y="3776883"/>
                <a:ext cx="3499338" cy="52751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t>
                </a:r>
                <a14:m>
                  <m:oMath xmlns:m="http://schemas.openxmlformats.org/officeDocument/2006/math">
                    <m:f>
                      <m:fPr>
                        <m:ctrlPr>
                          <a:rPr lang="en-US" i="1" smtClean="0">
                            <a:latin typeface="Cambria Math" panose="02040503050406030204" pitchFamily="18" charset="0"/>
                          </a:rPr>
                        </m:ctrlPr>
                      </m:fPr>
                      <m:num>
                        <m:r>
                          <m:rPr>
                            <m:sty m:val="p"/>
                          </m:rPr>
                          <a:rPr lang="en-US" b="0" i="0" smtClean="0">
                            <a:latin typeface="Cambria Math" panose="02040503050406030204" pitchFamily="18" charset="0"/>
                          </a:rPr>
                          <m:t>E</m:t>
                        </m:r>
                        <m:r>
                          <m:rPr>
                            <m:sty m:val="p"/>
                          </m:rPr>
                          <a:rPr lang="en-US" b="0" i="0" baseline="-25000" smtClean="0">
                            <a:latin typeface="Cambria Math" panose="02040503050406030204" pitchFamily="18" charset="0"/>
                          </a:rPr>
                          <m:t>x</m:t>
                        </m:r>
                      </m:num>
                      <m:den>
                        <m:r>
                          <m:rPr>
                            <m:sty m:val="p"/>
                          </m:rPr>
                          <a:rPr lang="en-US" b="0" i="0" smtClean="0">
                            <a:latin typeface="Cambria Math" panose="02040503050406030204" pitchFamily="18" charset="0"/>
                          </a:rPr>
                          <m:t>E</m:t>
                        </m:r>
                        <m:r>
                          <m:rPr>
                            <m:sty m:val="p"/>
                          </m:rPr>
                          <a:rPr lang="en-US" b="0" i="0" baseline="-25000" smtClean="0">
                            <a:latin typeface="Cambria Math" panose="02040503050406030204" pitchFamily="18" charset="0"/>
                          </a:rPr>
                          <m:t>ox</m:t>
                        </m:r>
                      </m:den>
                    </m:f>
                  </m:oMath>
                </a14:m>
                <a:r>
                  <a:rPr lang="en-US" dirty="0">
                    <a:latin typeface="Times New Roman" panose="02020603050405020304" pitchFamily="18" charset="0"/>
                    <a:cs typeface="Times New Roman" panose="02020603050405020304" pitchFamily="18" charset="0"/>
                  </a:rPr>
                  <a:t>)</a:t>
                </a:r>
                <a:r>
                  <a:rPr lang="en-US" baseline="30000" dirty="0">
                    <a:latin typeface="Times New Roman" panose="02020603050405020304" pitchFamily="18" charset="0"/>
                    <a:cs typeface="Times New Roman" panose="02020603050405020304" pitchFamily="18" charset="0"/>
                  </a:rPr>
                  <a:t>2 </a:t>
                </a:r>
                <a:r>
                  <a:rPr lang="en-US" dirty="0">
                    <a:latin typeface="Times New Roman" panose="02020603050405020304" pitchFamily="18" charset="0"/>
                    <a:cs typeface="Times New Roman" panose="02020603050405020304" pitchFamily="18" charset="0"/>
                  </a:rPr>
                  <a:t>+ (</a:t>
                </a:r>
                <a14:m>
                  <m:oMath xmlns:m="http://schemas.openxmlformats.org/officeDocument/2006/math">
                    <m:f>
                      <m:fPr>
                        <m:ctrlPr>
                          <a:rPr lang="en-US" i="1">
                            <a:latin typeface="Cambria Math" panose="02040503050406030204" pitchFamily="18" charset="0"/>
                          </a:rPr>
                        </m:ctrlPr>
                      </m:fPr>
                      <m:num>
                        <m:r>
                          <m:rPr>
                            <m:sty m:val="p"/>
                          </m:rPr>
                          <a:rPr lang="en-US">
                            <a:latin typeface="Cambria Math" panose="02040503050406030204" pitchFamily="18" charset="0"/>
                          </a:rPr>
                          <m:t>E</m:t>
                        </m:r>
                        <m:r>
                          <a:rPr lang="en-US" b="0" i="1" baseline="-25000" smtClean="0">
                            <a:latin typeface="Cambria Math" panose="02040503050406030204" pitchFamily="18" charset="0"/>
                          </a:rPr>
                          <m:t>𝑦</m:t>
                        </m:r>
                      </m:num>
                      <m:den>
                        <m:r>
                          <m:rPr>
                            <m:sty m:val="p"/>
                          </m:rPr>
                          <a:rPr lang="en-US">
                            <a:latin typeface="Cambria Math" panose="02040503050406030204" pitchFamily="18" charset="0"/>
                          </a:rPr>
                          <m:t>E</m:t>
                        </m:r>
                        <m:r>
                          <m:rPr>
                            <m:sty m:val="p"/>
                          </m:rPr>
                          <a:rPr lang="en-US" baseline="-25000">
                            <a:latin typeface="Cambria Math" panose="02040503050406030204" pitchFamily="18" charset="0"/>
                          </a:rPr>
                          <m:t>o</m:t>
                        </m:r>
                        <m:r>
                          <a:rPr lang="en-US" b="0" i="1" baseline="-25000" smtClean="0">
                            <a:latin typeface="Cambria Math" panose="02040503050406030204" pitchFamily="18" charset="0"/>
                          </a:rPr>
                          <m:t>𝑦</m:t>
                        </m:r>
                      </m:den>
                    </m:f>
                  </m:oMath>
                </a14:m>
                <a:r>
                  <a:rPr lang="en-US" dirty="0">
                    <a:latin typeface="Times New Roman" panose="02020603050405020304" pitchFamily="18" charset="0"/>
                    <a:cs typeface="Times New Roman" panose="02020603050405020304" pitchFamily="18" charset="0"/>
                  </a:rPr>
                  <a:t>)</a:t>
                </a:r>
                <a:r>
                  <a:rPr lang="en-US" baseline="30000" dirty="0">
                    <a:latin typeface="Times New Roman" panose="02020603050405020304" pitchFamily="18" charset="0"/>
                    <a:cs typeface="Times New Roman" panose="02020603050405020304" pitchFamily="18" charset="0"/>
                  </a:rPr>
                  <a:t>2  </a:t>
                </a:r>
                <a:r>
                  <a:rPr lang="en-US" dirty="0">
                    <a:latin typeface="Times New Roman" panose="02020603050405020304" pitchFamily="18" charset="0"/>
                    <a:cs typeface="Times New Roman" panose="02020603050405020304" pitchFamily="18" charset="0"/>
                  </a:rPr>
                  <a:t>- 2</a:t>
                </a:r>
                <a14:m>
                  <m:oMath xmlns:m="http://schemas.openxmlformats.org/officeDocument/2006/math">
                    <m:f>
                      <m:fPr>
                        <m:ctrlPr>
                          <a:rPr lang="en-US" i="1" smtClean="0">
                            <a:latin typeface="Cambria Math" panose="02040503050406030204" pitchFamily="18" charset="0"/>
                            <a:cs typeface="Times New Roman" panose="02020603050405020304" pitchFamily="18" charset="0"/>
                          </a:rPr>
                        </m:ctrlPr>
                      </m:fPr>
                      <m:num>
                        <m:r>
                          <m:rPr>
                            <m:sty m:val="p"/>
                          </m:rPr>
                          <a:rPr lang="en-US" b="0" i="0" smtClean="0">
                            <a:latin typeface="Cambria Math" panose="02040503050406030204" pitchFamily="18" charset="0"/>
                            <a:cs typeface="Times New Roman" panose="02020603050405020304" pitchFamily="18" charset="0"/>
                          </a:rPr>
                          <m:t>Cos</m:t>
                        </m:r>
                        <m:d>
                          <m:dPr>
                            <m:ctrlPr>
                              <a:rPr lang="en-US" b="0" i="1" smtClean="0">
                                <a:latin typeface="Cambria Math" panose="02040503050406030204" pitchFamily="18" charset="0"/>
                                <a:cs typeface="Times New Roman" panose="02020603050405020304" pitchFamily="18" charset="0"/>
                              </a:rPr>
                            </m:ctrlPr>
                          </m:dPr>
                          <m:e>
                            <m:r>
                              <m:rPr>
                                <m:sty m:val="p"/>
                              </m:rPr>
                              <a:rPr lang="el-GR" b="0" i="1" smtClean="0">
                                <a:latin typeface="Cambria Math" panose="02040503050406030204" pitchFamily="18" charset="0"/>
                                <a:cs typeface="Times New Roman" panose="02020603050405020304" pitchFamily="18" charset="0"/>
                              </a:rPr>
                              <m:t>δ</m:t>
                            </m:r>
                          </m:e>
                        </m:d>
                        <m:r>
                          <m:rPr>
                            <m:sty m:val="p"/>
                          </m:rPr>
                          <a:rPr lang="en-US" b="0" i="0" smtClean="0">
                            <a:latin typeface="Cambria Math" panose="02040503050406030204" pitchFamily="18" charset="0"/>
                            <a:cs typeface="Times New Roman" panose="02020603050405020304" pitchFamily="18" charset="0"/>
                          </a:rPr>
                          <m:t>E</m:t>
                        </m:r>
                        <m:r>
                          <m:rPr>
                            <m:sty m:val="p"/>
                          </m:rPr>
                          <a:rPr lang="en-US" b="0" i="0" baseline="-25000" smtClean="0">
                            <a:latin typeface="Cambria Math" panose="02040503050406030204" pitchFamily="18" charset="0"/>
                            <a:cs typeface="Times New Roman" panose="02020603050405020304" pitchFamily="18" charset="0"/>
                          </a:rPr>
                          <m:t>x</m:t>
                        </m:r>
                        <m:r>
                          <m:rPr>
                            <m:sty m:val="p"/>
                          </m:rPr>
                          <a:rPr lang="en-US" b="0" i="0" smtClean="0">
                            <a:latin typeface="Cambria Math" panose="02040503050406030204" pitchFamily="18" charset="0"/>
                            <a:cs typeface="Times New Roman" panose="02020603050405020304" pitchFamily="18" charset="0"/>
                          </a:rPr>
                          <m:t>E</m:t>
                        </m:r>
                        <m:r>
                          <m:rPr>
                            <m:sty m:val="p"/>
                          </m:rPr>
                          <a:rPr lang="en-US" b="0" i="0" baseline="-25000" smtClean="0">
                            <a:latin typeface="Cambria Math" panose="02040503050406030204" pitchFamily="18" charset="0"/>
                            <a:cs typeface="Times New Roman" panose="02020603050405020304" pitchFamily="18" charset="0"/>
                          </a:rPr>
                          <m:t>y</m:t>
                        </m:r>
                        <m:r>
                          <a:rPr lang="en-US" b="0" i="0" baseline="-25000" smtClean="0">
                            <a:latin typeface="Cambria Math" panose="02040503050406030204" pitchFamily="18" charset="0"/>
                            <a:cs typeface="Times New Roman" panose="02020603050405020304" pitchFamily="18" charset="0"/>
                          </a:rPr>
                          <m:t>    </m:t>
                        </m:r>
                      </m:num>
                      <m:den>
                        <m:r>
                          <m:rPr>
                            <m:sty m:val="p"/>
                          </m:rPr>
                          <a:rPr lang="en-US" b="0" i="0" smtClean="0">
                            <a:latin typeface="Cambria Math" panose="02040503050406030204" pitchFamily="18" charset="0"/>
                            <a:cs typeface="Times New Roman" panose="02020603050405020304" pitchFamily="18" charset="0"/>
                          </a:rPr>
                          <m:t>E</m:t>
                        </m:r>
                        <m:r>
                          <m:rPr>
                            <m:sty m:val="p"/>
                          </m:rPr>
                          <a:rPr lang="en-US" b="0" i="0" baseline="-25000" smtClean="0">
                            <a:latin typeface="Cambria Math" panose="02040503050406030204" pitchFamily="18" charset="0"/>
                            <a:cs typeface="Times New Roman" panose="02020603050405020304" pitchFamily="18" charset="0"/>
                          </a:rPr>
                          <m:t>ox</m:t>
                        </m:r>
                        <m:r>
                          <m:rPr>
                            <m:sty m:val="p"/>
                          </m:rPr>
                          <a:rPr lang="en-US" b="0" i="0" smtClean="0">
                            <a:latin typeface="Cambria Math" panose="02040503050406030204" pitchFamily="18" charset="0"/>
                            <a:cs typeface="Times New Roman" panose="02020603050405020304" pitchFamily="18" charset="0"/>
                          </a:rPr>
                          <m:t>E</m:t>
                        </m:r>
                        <m:r>
                          <m:rPr>
                            <m:sty m:val="p"/>
                          </m:rPr>
                          <a:rPr lang="en-US" b="0" i="0" baseline="-25000" smtClean="0">
                            <a:latin typeface="Cambria Math" panose="02040503050406030204" pitchFamily="18" charset="0"/>
                            <a:cs typeface="Times New Roman" panose="02020603050405020304" pitchFamily="18" charset="0"/>
                          </a:rPr>
                          <m:t>oy</m:t>
                        </m:r>
                      </m:den>
                    </m:f>
                  </m:oMath>
                </a14:m>
                <a:endParaRPr lang="en-US" baseline="30000" dirty="0">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703171F2-F22C-88D3-C8CC-B1F9058C0E08}"/>
                  </a:ext>
                </a:extLst>
              </p:cNvPr>
              <p:cNvSpPr txBox="1">
                <a:spLocks noRot="1" noChangeAspect="1" noMove="1" noResize="1" noEditPoints="1" noAdjustHandles="1" noChangeArrowheads="1" noChangeShapeType="1" noTextEdit="1"/>
              </p:cNvSpPr>
              <p:nvPr/>
            </p:nvSpPr>
            <p:spPr>
              <a:xfrm>
                <a:off x="3537438" y="3776883"/>
                <a:ext cx="3499338" cy="527517"/>
              </a:xfrm>
              <a:prstGeom prst="rect">
                <a:avLst/>
              </a:prstGeom>
              <a:blipFill>
                <a:blip r:embed="rId2"/>
                <a:stretch>
                  <a:fillRect l="-1394" b="-814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510C7C3A-2C4B-B916-B2CA-A88EC2EF12ED}"/>
              </a:ext>
            </a:extLst>
          </p:cNvPr>
          <p:cNvSpPr txBox="1"/>
          <p:nvPr/>
        </p:nvSpPr>
        <p:spPr>
          <a:xfrm>
            <a:off x="6104792" y="3855976"/>
            <a:ext cx="1301261" cy="369332"/>
          </a:xfrm>
          <a:prstGeom prst="rect">
            <a:avLst/>
          </a:prstGeom>
          <a:noFill/>
        </p:spPr>
        <p:txBody>
          <a:bodyPr wrap="square" rtlCol="0">
            <a:spAutoFit/>
          </a:bodyPr>
          <a:lstStyle/>
          <a:p>
            <a:r>
              <a:rPr lang="en-US" dirty="0"/>
              <a:t>= </a:t>
            </a:r>
            <a:r>
              <a:rPr lang="en-US" dirty="0">
                <a:latin typeface="Times New Roman" panose="02020603050405020304" pitchFamily="18" charset="0"/>
                <a:cs typeface="Times New Roman" panose="02020603050405020304" pitchFamily="18" charset="0"/>
              </a:rPr>
              <a:t>Sin</a:t>
            </a:r>
            <a:r>
              <a:rPr lang="en-US" baseline="30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a:t>
            </a:r>
            <a:r>
              <a:rPr lang="el-GR" dirty="0">
                <a:latin typeface="Times New Roman" panose="02020603050405020304" pitchFamily="18" charset="0"/>
                <a:cs typeface="Times New Roman" panose="02020603050405020304" pitchFamily="18" charset="0"/>
              </a:rPr>
              <a:t>δ</a:t>
            </a:r>
            <a:r>
              <a:rPr lang="en-US" dirty="0">
                <a:latin typeface="Times New Roman" panose="02020603050405020304" pitchFamily="18" charset="0"/>
                <a:cs typeface="Times New Roman" panose="02020603050405020304" pitchFamily="18" charset="0"/>
              </a:rPr>
              <a:t>)</a:t>
            </a:r>
          </a:p>
        </p:txBody>
      </p:sp>
      <p:sp>
        <p:nvSpPr>
          <p:cNvPr id="7" name="Rectangle: Rounded Corners 6">
            <a:extLst>
              <a:ext uri="{FF2B5EF4-FFF2-40B4-BE49-F238E27FC236}">
                <a16:creationId xmlns:a16="http://schemas.microsoft.com/office/drawing/2014/main" id="{F11EFDAB-93AA-8532-8045-BEB15F8623A9}"/>
              </a:ext>
            </a:extLst>
          </p:cNvPr>
          <p:cNvSpPr/>
          <p:nvPr/>
        </p:nvSpPr>
        <p:spPr>
          <a:xfrm>
            <a:off x="3449514" y="3570522"/>
            <a:ext cx="3675185" cy="94023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27A9378A-9A6F-5788-A997-F6327A23C564}"/>
              </a:ext>
            </a:extLst>
          </p:cNvPr>
          <p:cNvSpPr>
            <a:spLocks noGrp="1"/>
          </p:cNvSpPr>
          <p:nvPr>
            <p:ph type="sldNum" sz="quarter" idx="12"/>
          </p:nvPr>
        </p:nvSpPr>
        <p:spPr/>
        <p:txBody>
          <a:bodyPr/>
          <a:lstStyle/>
          <a:p>
            <a:fld id="{3A98EE3D-8CD1-4C3F-BD1C-C98C9596463C}" type="slidenum">
              <a:rPr lang="en-US" smtClean="0"/>
              <a:t>4</a:t>
            </a:fld>
            <a:endParaRPr lang="en-US" dirty="0"/>
          </a:p>
        </p:txBody>
      </p:sp>
    </p:spTree>
    <p:extLst>
      <p:ext uri="{BB962C8B-B14F-4D97-AF65-F5344CB8AC3E}">
        <p14:creationId xmlns:p14="http://schemas.microsoft.com/office/powerpoint/2010/main" val="3081560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BA19E0-DB28-EF49-C17A-C57C5BAAD2C0}"/>
              </a:ext>
            </a:extLst>
          </p:cNvPr>
          <p:cNvPicPr>
            <a:picLocks noChangeAspect="1"/>
          </p:cNvPicPr>
          <p:nvPr/>
        </p:nvPicPr>
        <p:blipFill rotWithShape="1">
          <a:blip r:embed="rId4"/>
          <a:srcRect b="48414"/>
          <a:stretch/>
        </p:blipFill>
        <p:spPr>
          <a:xfrm>
            <a:off x="1424352" y="1116623"/>
            <a:ext cx="9363810" cy="1024688"/>
          </a:xfrm>
          <a:prstGeom prst="rect">
            <a:avLst/>
          </a:prstGeom>
        </p:spPr>
      </p:pic>
      <p:pic>
        <p:nvPicPr>
          <p:cNvPr id="5" name="Linear_Circular_and_Elliptical_Pol_(getmp3.pro)">
            <a:hlinkClick r:id="" action="ppaction://media"/>
            <a:extLst>
              <a:ext uri="{FF2B5EF4-FFF2-40B4-BE49-F238E27FC236}">
                <a16:creationId xmlns:a16="http://schemas.microsoft.com/office/drawing/2014/main" id="{4CB25B60-9AD6-356F-1F0D-D389F716DC1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67253" y="2194092"/>
            <a:ext cx="8906608" cy="3525715"/>
          </a:xfrm>
          <a:prstGeom prst="rect">
            <a:avLst/>
          </a:prstGeom>
        </p:spPr>
      </p:pic>
      <p:sp>
        <p:nvSpPr>
          <p:cNvPr id="2" name="TextBox 1">
            <a:extLst>
              <a:ext uri="{FF2B5EF4-FFF2-40B4-BE49-F238E27FC236}">
                <a16:creationId xmlns:a16="http://schemas.microsoft.com/office/drawing/2014/main" id="{35680FC7-AF17-E9EB-BF8D-BA4072DCDF92}"/>
              </a:ext>
            </a:extLst>
          </p:cNvPr>
          <p:cNvSpPr txBox="1"/>
          <p:nvPr/>
        </p:nvSpPr>
        <p:spPr>
          <a:xfrm>
            <a:off x="6106257" y="6400745"/>
            <a:ext cx="5833697" cy="369332"/>
          </a:xfrm>
          <a:prstGeom prst="rect">
            <a:avLst/>
          </a:prstGeom>
          <a:noFill/>
        </p:spPr>
        <p:txBody>
          <a:bodyPr wrap="square" rtlCol="0">
            <a:spAutoFit/>
          </a:bodyPr>
          <a:lstStyle/>
          <a:p>
            <a:r>
              <a:rPr lang="en-US" dirty="0"/>
              <a:t>Refrences: https://gfycat.com/dazzlingfirsthandblackrhino</a:t>
            </a:r>
          </a:p>
        </p:txBody>
      </p:sp>
      <p:sp>
        <p:nvSpPr>
          <p:cNvPr id="3" name="Slide Number Placeholder 2">
            <a:extLst>
              <a:ext uri="{FF2B5EF4-FFF2-40B4-BE49-F238E27FC236}">
                <a16:creationId xmlns:a16="http://schemas.microsoft.com/office/drawing/2014/main" id="{57E243B7-BC52-C75D-FFD7-7DBE025C82A8}"/>
              </a:ext>
            </a:extLst>
          </p:cNvPr>
          <p:cNvSpPr>
            <a:spLocks noGrp="1"/>
          </p:cNvSpPr>
          <p:nvPr>
            <p:ph type="sldNum" sz="quarter" idx="12"/>
          </p:nvPr>
        </p:nvSpPr>
        <p:spPr/>
        <p:txBody>
          <a:bodyPr/>
          <a:lstStyle/>
          <a:p>
            <a:fld id="{3A98EE3D-8CD1-4C3F-BD1C-C98C9596463C}" type="slidenum">
              <a:rPr lang="en-US" smtClean="0"/>
              <a:t>5</a:t>
            </a:fld>
            <a:endParaRPr lang="en-US" dirty="0"/>
          </a:p>
        </p:txBody>
      </p:sp>
    </p:spTree>
    <p:extLst>
      <p:ext uri="{BB962C8B-B14F-4D97-AF65-F5344CB8AC3E}">
        <p14:creationId xmlns:p14="http://schemas.microsoft.com/office/powerpoint/2010/main" val="224249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15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A7FAF8-76F4-090C-8FFE-D97D4820BB69}"/>
              </a:ext>
            </a:extLst>
          </p:cNvPr>
          <p:cNvSpPr txBox="1"/>
          <p:nvPr/>
        </p:nvSpPr>
        <p:spPr>
          <a:xfrm>
            <a:off x="369277" y="615433"/>
            <a:ext cx="3094893"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Soleil Babinet Compensator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050CD96-B7AE-022D-FAE6-0F531DB09A13}"/>
                  </a:ext>
                </a:extLst>
              </p:cNvPr>
              <p:cNvSpPr txBox="1"/>
              <p:nvPr/>
            </p:nvSpPr>
            <p:spPr>
              <a:xfrm>
                <a:off x="114300" y="1222212"/>
                <a:ext cx="11254154" cy="2945806"/>
              </a:xfrm>
              <a:prstGeom prst="rect">
                <a:avLst/>
              </a:prstGeom>
              <a:noFill/>
            </p:spPr>
            <p:txBody>
              <a:bodyPr wrap="square" rtlCol="0">
                <a:spAutoFit/>
              </a:bodyPr>
              <a:lstStyle/>
              <a:p>
                <a:pPr marL="285750" indent="-285750" algn="just">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It is variable wave plate.</a:t>
                </a:r>
              </a:p>
              <a:p>
                <a:pPr algn="just"/>
                <a:endParaRPr lang="en-US" sz="16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It can be used for the determination of different polarization states as well for the realization of arbitrary values of retardation.</a:t>
                </a:r>
              </a:p>
              <a:p>
                <a:pPr algn="just"/>
                <a:endParaRPr lang="en-US" sz="16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Various models are present in the market made up of different crystals such as Calcite, Quartz.</a:t>
                </a:r>
              </a:p>
              <a:p>
                <a:pPr algn="just"/>
                <a:endParaRPr lang="en-US" sz="16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Wedge angle should be small enough such that higher resolution can be obtained.</a:t>
                </a:r>
              </a:p>
              <a:p>
                <a:pPr algn="just"/>
                <a:endParaRPr lang="en-US" sz="16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Wedge angle should be large enough such that we can get the adjustment range of atleast from + </a:t>
                </a:r>
                <a14:m>
                  <m:oMath xmlns:m="http://schemas.openxmlformats.org/officeDocument/2006/math">
                    <m:f>
                      <m:fPr>
                        <m:ctrlPr>
                          <a:rPr lang="en-US" sz="1600" i="1" smtClean="0">
                            <a:latin typeface="Cambria Math" panose="02040503050406030204" pitchFamily="18" charset="0"/>
                          </a:rPr>
                        </m:ctrlPr>
                      </m:fPr>
                      <m:num>
                        <m:r>
                          <m:rPr>
                            <m:sty m:val="p"/>
                          </m:rPr>
                          <a:rPr lang="el-GR" sz="1600" i="1" smtClean="0">
                            <a:latin typeface="Cambria Math" panose="02040503050406030204" pitchFamily="18" charset="0"/>
                          </a:rPr>
                          <m:t>λ</m:t>
                        </m:r>
                      </m:num>
                      <m:den>
                        <m:r>
                          <a:rPr lang="en-US" sz="1600" b="0" i="1" smtClean="0">
                            <a:latin typeface="Cambria Math" panose="02040503050406030204" pitchFamily="18" charset="0"/>
                          </a:rPr>
                          <m:t>2</m:t>
                        </m:r>
                      </m:den>
                    </m:f>
                  </m:oMath>
                </a14:m>
                <a:r>
                  <a:rPr lang="en-US" sz="1600" dirty="0">
                    <a:latin typeface="Times New Roman" panose="02020603050405020304" pitchFamily="18" charset="0"/>
                    <a:cs typeface="Times New Roman" panose="02020603050405020304" pitchFamily="18" charset="0"/>
                  </a:rPr>
                  <a:t> to - </a:t>
                </a:r>
                <a14:m>
                  <m:oMath xmlns:m="http://schemas.openxmlformats.org/officeDocument/2006/math">
                    <m:f>
                      <m:fPr>
                        <m:ctrlPr>
                          <a:rPr lang="en-US" sz="1600" i="1">
                            <a:latin typeface="Cambria Math" panose="02040503050406030204" pitchFamily="18" charset="0"/>
                          </a:rPr>
                        </m:ctrlPr>
                      </m:fPr>
                      <m:num>
                        <m:r>
                          <m:rPr>
                            <m:sty m:val="p"/>
                          </m:rPr>
                          <a:rPr lang="el-GR" sz="1600" i="1">
                            <a:latin typeface="Cambria Math" panose="02040503050406030204" pitchFamily="18" charset="0"/>
                          </a:rPr>
                          <m:t>λ</m:t>
                        </m:r>
                      </m:num>
                      <m:den>
                        <m:r>
                          <a:rPr lang="en-US" sz="1600" i="1">
                            <a:latin typeface="Cambria Math" panose="02040503050406030204" pitchFamily="18" charset="0"/>
                          </a:rPr>
                          <m:t>2</m:t>
                        </m:r>
                      </m:den>
                    </m:f>
                  </m:oMath>
                </a14:m>
                <a:r>
                  <a:rPr lang="en-US" sz="1600" dirty="0">
                    <a:latin typeface="Times New Roman" panose="02020603050405020304" pitchFamily="18" charset="0"/>
                    <a:cs typeface="Times New Roman" panose="02020603050405020304" pitchFamily="18" charset="0"/>
                  </a:rPr>
                  <a:t>  </a:t>
                </a:r>
              </a:p>
              <a:p>
                <a:pPr algn="just"/>
                <a:r>
                  <a:rPr lang="en-US" sz="1600" dirty="0">
                    <a:latin typeface="Times New Roman" panose="02020603050405020304" pitchFamily="18" charset="0"/>
                    <a:cs typeface="Times New Roman" panose="02020603050405020304" pitchFamily="18" charset="0"/>
                  </a:rPr>
                  <a:t>     at the operation wavelength </a:t>
                </a:r>
                <a:r>
                  <a:rPr lang="el-GR" sz="1600" dirty="0">
                    <a:latin typeface="Times New Roman" panose="02020603050405020304" pitchFamily="18" charset="0"/>
                    <a:cs typeface="Times New Roman" panose="02020603050405020304" pitchFamily="18" charset="0"/>
                  </a:rPr>
                  <a:t>λ</a:t>
                </a:r>
                <a:r>
                  <a:rPr lang="en-US" sz="1600"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
                </a:pPr>
                <a:endParaRPr lang="en-US" dirty="0"/>
              </a:p>
            </p:txBody>
          </p:sp>
        </mc:Choice>
        <mc:Fallback xmlns="">
          <p:sp>
            <p:nvSpPr>
              <p:cNvPr id="5" name="TextBox 4">
                <a:extLst>
                  <a:ext uri="{FF2B5EF4-FFF2-40B4-BE49-F238E27FC236}">
                    <a16:creationId xmlns:a16="http://schemas.microsoft.com/office/drawing/2014/main" id="{8050CD96-B7AE-022D-FAE6-0F531DB09A13}"/>
                  </a:ext>
                </a:extLst>
              </p:cNvPr>
              <p:cNvSpPr txBox="1">
                <a:spLocks noRot="1" noChangeAspect="1" noMove="1" noResize="1" noEditPoints="1" noAdjustHandles="1" noChangeArrowheads="1" noChangeShapeType="1" noTextEdit="1"/>
              </p:cNvSpPr>
              <p:nvPr/>
            </p:nvSpPr>
            <p:spPr>
              <a:xfrm>
                <a:off x="114300" y="1222212"/>
                <a:ext cx="11254154" cy="2945806"/>
              </a:xfrm>
              <a:prstGeom prst="rect">
                <a:avLst/>
              </a:prstGeom>
              <a:blipFill>
                <a:blip r:embed="rId2"/>
                <a:stretch>
                  <a:fillRect l="-217" t="-62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25969B6-B259-A737-E8B0-4EC64C830556}"/>
              </a:ext>
            </a:extLst>
          </p:cNvPr>
          <p:cNvSpPr>
            <a:spLocks noGrp="1"/>
          </p:cNvSpPr>
          <p:nvPr>
            <p:ph type="sldNum" sz="quarter" idx="12"/>
          </p:nvPr>
        </p:nvSpPr>
        <p:spPr/>
        <p:txBody>
          <a:bodyPr/>
          <a:lstStyle/>
          <a:p>
            <a:fld id="{3A98EE3D-8CD1-4C3F-BD1C-C98C9596463C}" type="slidenum">
              <a:rPr lang="en-US" smtClean="0"/>
              <a:t>6</a:t>
            </a:fld>
            <a:endParaRPr lang="en-US" dirty="0"/>
          </a:p>
        </p:txBody>
      </p:sp>
      <p:pic>
        <p:nvPicPr>
          <p:cNvPr id="9" name="Picture 8">
            <a:extLst>
              <a:ext uri="{FF2B5EF4-FFF2-40B4-BE49-F238E27FC236}">
                <a16:creationId xmlns:a16="http://schemas.microsoft.com/office/drawing/2014/main" id="{607982D7-99E0-4BB8-C725-6BE1870F609E}"/>
              </a:ext>
            </a:extLst>
          </p:cNvPr>
          <p:cNvPicPr>
            <a:picLocks noChangeAspect="1"/>
          </p:cNvPicPr>
          <p:nvPr/>
        </p:nvPicPr>
        <p:blipFill>
          <a:blip r:embed="rId3"/>
          <a:stretch>
            <a:fillRect/>
          </a:stretch>
        </p:blipFill>
        <p:spPr>
          <a:xfrm>
            <a:off x="5470385" y="3802956"/>
            <a:ext cx="5177101" cy="2456652"/>
          </a:xfrm>
          <a:prstGeom prst="rect">
            <a:avLst/>
          </a:prstGeom>
        </p:spPr>
      </p:pic>
      <p:sp>
        <p:nvSpPr>
          <p:cNvPr id="10" name="TextBox 9">
            <a:extLst>
              <a:ext uri="{FF2B5EF4-FFF2-40B4-BE49-F238E27FC236}">
                <a16:creationId xmlns:a16="http://schemas.microsoft.com/office/drawing/2014/main" id="{CB617723-CE4D-0925-7470-BC9601B8FFB1}"/>
              </a:ext>
            </a:extLst>
          </p:cNvPr>
          <p:cNvSpPr txBox="1"/>
          <p:nvPr/>
        </p:nvSpPr>
        <p:spPr>
          <a:xfrm>
            <a:off x="4615962" y="6370637"/>
            <a:ext cx="7288822" cy="369332"/>
          </a:xfrm>
          <a:prstGeom prst="rect">
            <a:avLst/>
          </a:prstGeom>
          <a:noFill/>
        </p:spPr>
        <p:txBody>
          <a:bodyPr wrap="square" rtlCol="0">
            <a:spAutoFit/>
          </a:bodyPr>
          <a:lstStyle/>
          <a:p>
            <a:r>
              <a:rPr lang="en-US" dirty="0"/>
              <a:t>Reference: https://www.holmarc.com/babinet_compensator.php</a:t>
            </a:r>
          </a:p>
        </p:txBody>
      </p:sp>
    </p:spTree>
    <p:extLst>
      <p:ext uri="{BB962C8B-B14F-4D97-AF65-F5344CB8AC3E}">
        <p14:creationId xmlns:p14="http://schemas.microsoft.com/office/powerpoint/2010/main" val="3834020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A8FE22C-9B2A-6477-4BC5-FCAD66148A1E}"/>
                  </a:ext>
                </a:extLst>
              </p:cNvPr>
              <p:cNvSpPr txBox="1"/>
              <p:nvPr/>
            </p:nvSpPr>
            <p:spPr>
              <a:xfrm>
                <a:off x="6553929" y="1971329"/>
                <a:ext cx="3288323" cy="436914"/>
              </a:xfrm>
              <a:prstGeom prst="rect">
                <a:avLst/>
              </a:prstGeom>
              <a:noFill/>
            </p:spPr>
            <p:txBody>
              <a:bodyPr wrap="square" lIns="0" tIns="0" rIns="0" bIns="0" rtlCol="0">
                <a:spAutoFit/>
              </a:bodyPr>
              <a:lstStyle/>
              <a:p>
                <a:r>
                  <a:rPr lang="en-US" dirty="0">
                    <a:latin typeface="Times New Roman" panose="02020603050405020304" pitchFamily="18" charset="0"/>
                    <a:cs typeface="Times New Roman" panose="02020603050405020304" pitchFamily="18" charset="0"/>
                  </a:rPr>
                  <a:t>   </a:t>
                </a:r>
                <a:r>
                  <a:rPr lang="el-GR" sz="2000" dirty="0">
                    <a:latin typeface="Times New Roman" panose="02020603050405020304" pitchFamily="18" charset="0"/>
                    <a:cs typeface="Times New Roman" panose="02020603050405020304" pitchFamily="18" charset="0"/>
                  </a:rPr>
                  <a:t>Φ</a:t>
                </a:r>
                <a14:m>
                  <m:oMath xmlns:m="http://schemas.openxmlformats.org/officeDocument/2006/math">
                    <m:r>
                      <a:rPr lang="en-US" sz="2000" i="1" smtClean="0">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2</m:t>
                        </m:r>
                        <m:r>
                          <m:rPr>
                            <m:sty m:val="p"/>
                          </m:rPr>
                          <a:rPr lang="el-GR" sz="2000" b="0" i="1" smtClean="0">
                            <a:latin typeface="Cambria Math" panose="02040503050406030204" pitchFamily="18" charset="0"/>
                          </a:rPr>
                          <m:t>π</m:t>
                        </m:r>
                      </m:num>
                      <m:den>
                        <m:r>
                          <m:rPr>
                            <m:sty m:val="p"/>
                          </m:rPr>
                          <a:rPr lang="en-US" sz="2000" i="1">
                            <a:latin typeface="Cambria Math" panose="02040503050406030204" pitchFamily="18" charset="0"/>
                          </a:rPr>
                          <m:t>λ</m:t>
                        </m:r>
                      </m:den>
                    </m:f>
                    <m:r>
                      <a:rPr lang="en-US" sz="2000" b="0" i="0" smtClean="0">
                        <a:latin typeface="Cambria Math" panose="02040503050406030204" pitchFamily="18" charset="0"/>
                      </a:rPr>
                      <m:t> (</m:t>
                    </m:r>
                    <m:r>
                      <m:rPr>
                        <m:sty m:val="p"/>
                      </m:rPr>
                      <a:rPr lang="en-US" sz="2000" b="0" i="0" smtClean="0">
                        <a:latin typeface="Cambria Math" panose="02040503050406030204" pitchFamily="18" charset="0"/>
                      </a:rPr>
                      <m:t>ne</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no</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D</m:t>
                    </m:r>
                    <m:r>
                      <a:rPr lang="en-US" sz="2000" b="0" i="0" smtClean="0">
                        <a:latin typeface="Cambria Math" panose="02040503050406030204" pitchFamily="18" charset="0"/>
                      </a:rPr>
                      <m:t>−</m:t>
                    </m:r>
                    <m:r>
                      <m:rPr>
                        <m:sty m:val="p"/>
                      </m:rPr>
                      <a:rPr lang="en-US" sz="2000" b="0" i="0" smtClean="0">
                        <a:latin typeface="Cambria Math" panose="02040503050406030204" pitchFamily="18" charset="0"/>
                      </a:rPr>
                      <m:t>d</m:t>
                    </m:r>
                    <m:r>
                      <a:rPr lang="en-US" sz="2000" b="0" i="0" smtClean="0">
                        <a:latin typeface="Cambria Math" panose="02040503050406030204" pitchFamily="18" charset="0"/>
                      </a:rPr>
                      <m:t>)</m:t>
                    </m:r>
                  </m:oMath>
                </a14:m>
                <a:endParaRPr lang="en-US" dirty="0">
                  <a:latin typeface="Times New Roman" panose="02020603050405020304" pitchFamily="18" charset="0"/>
                  <a:cs typeface="Times New Roman" panose="02020603050405020304" pitchFamily="18" charset="0"/>
                </a:endParaRPr>
              </a:p>
            </p:txBody>
          </p:sp>
        </mc:Choice>
        <mc:Fallback xmlns="">
          <p:sp>
            <p:nvSpPr>
              <p:cNvPr id="17" name="TextBox 16">
                <a:extLst>
                  <a:ext uri="{FF2B5EF4-FFF2-40B4-BE49-F238E27FC236}">
                    <a16:creationId xmlns:a16="http://schemas.microsoft.com/office/drawing/2014/main" id="{BA8FE22C-9B2A-6477-4BC5-FCAD66148A1E}"/>
                  </a:ext>
                </a:extLst>
              </p:cNvPr>
              <p:cNvSpPr txBox="1">
                <a:spLocks noRot="1" noChangeAspect="1" noMove="1" noResize="1" noEditPoints="1" noAdjustHandles="1" noChangeArrowheads="1" noChangeShapeType="1" noTextEdit="1"/>
              </p:cNvSpPr>
              <p:nvPr/>
            </p:nvSpPr>
            <p:spPr>
              <a:xfrm>
                <a:off x="6553929" y="1971329"/>
                <a:ext cx="3288323" cy="436914"/>
              </a:xfrm>
              <a:prstGeom prst="rect">
                <a:avLst/>
              </a:prstGeom>
              <a:blipFill>
                <a:blip r:embed="rId2"/>
                <a:stretch>
                  <a:fillRect t="-4167" b="-19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A463878-DB5A-5F37-D595-E6454E9A0EC3}"/>
                  </a:ext>
                </a:extLst>
              </p:cNvPr>
              <p:cNvSpPr txBox="1"/>
              <p:nvPr/>
            </p:nvSpPr>
            <p:spPr>
              <a:xfrm>
                <a:off x="6320208" y="2635015"/>
                <a:ext cx="2958612" cy="57515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l-GR" b="0" i="1" smtClean="0">
                              <a:latin typeface="Cambria Math" panose="02040503050406030204" pitchFamily="18" charset="0"/>
                            </a:rPr>
                            <m:t>λΦ</m:t>
                          </m:r>
                        </m:num>
                        <m:den>
                          <m:r>
                            <a:rPr lang="en-US" b="0" i="1" smtClean="0">
                              <a:latin typeface="Cambria Math" panose="02040503050406030204" pitchFamily="18" charset="0"/>
                            </a:rPr>
                            <m:t>2</m:t>
                          </m:r>
                          <m:r>
                            <m:rPr>
                              <m:sty m:val="p"/>
                            </m:rPr>
                            <a:rPr lang="el-GR" b="0" i="1" smtClean="0">
                              <a:latin typeface="Cambria Math" panose="02040503050406030204" pitchFamily="18" charset="0"/>
                            </a:rPr>
                            <m:t>π</m:t>
                          </m:r>
                          <m:r>
                            <a:rPr lang="en-US" b="0" i="1" smtClean="0">
                              <a:latin typeface="Cambria Math" panose="02040503050406030204" pitchFamily="18" charset="0"/>
                            </a:rPr>
                            <m:t>(</m:t>
                          </m:r>
                          <m:r>
                            <a:rPr lang="en-US" b="0" i="1" smtClean="0">
                              <a:latin typeface="Cambria Math" panose="02040503050406030204" pitchFamily="18" charset="0"/>
                            </a:rPr>
                            <m:t>𝑛𝑒</m:t>
                          </m:r>
                          <m:r>
                            <a:rPr lang="en-US" b="0" i="1" smtClean="0">
                              <a:latin typeface="Cambria Math" panose="02040503050406030204" pitchFamily="18" charset="0"/>
                            </a:rPr>
                            <m:t>−</m:t>
                          </m:r>
                          <m:r>
                            <a:rPr lang="en-US" b="0" i="1" smtClean="0">
                              <a:latin typeface="Cambria Math" panose="02040503050406030204" pitchFamily="18" charset="0"/>
                            </a:rPr>
                            <m:t>𝑛𝑜</m:t>
                          </m:r>
                          <m:r>
                            <a:rPr lang="en-US" b="0" i="1" smtClean="0">
                              <a:latin typeface="Cambria Math" panose="02040503050406030204" pitchFamily="18" charset="0"/>
                            </a:rPr>
                            <m:t>)</m:t>
                          </m:r>
                        </m:den>
                      </m:f>
                    </m:oMath>
                  </m:oMathPara>
                </a14:m>
                <a:endParaRPr lang="en-US" dirty="0"/>
              </a:p>
            </p:txBody>
          </p:sp>
        </mc:Choice>
        <mc:Fallback xmlns="">
          <p:sp>
            <p:nvSpPr>
              <p:cNvPr id="18" name="TextBox 17">
                <a:extLst>
                  <a:ext uri="{FF2B5EF4-FFF2-40B4-BE49-F238E27FC236}">
                    <a16:creationId xmlns:a16="http://schemas.microsoft.com/office/drawing/2014/main" id="{4A463878-DB5A-5F37-D595-E6454E9A0EC3}"/>
                  </a:ext>
                </a:extLst>
              </p:cNvPr>
              <p:cNvSpPr txBox="1">
                <a:spLocks noRot="1" noChangeAspect="1" noMove="1" noResize="1" noEditPoints="1" noAdjustHandles="1" noChangeArrowheads="1" noChangeShapeType="1" noTextEdit="1"/>
              </p:cNvSpPr>
              <p:nvPr/>
            </p:nvSpPr>
            <p:spPr>
              <a:xfrm>
                <a:off x="6320208" y="2635015"/>
                <a:ext cx="2958612" cy="57515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20691C6-1E2F-41B1-47CD-3DFC85C7716A}"/>
                  </a:ext>
                </a:extLst>
              </p:cNvPr>
              <p:cNvSpPr txBox="1"/>
              <p:nvPr/>
            </p:nvSpPr>
            <p:spPr>
              <a:xfrm>
                <a:off x="6121654" y="3600035"/>
                <a:ext cx="2958612" cy="57515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l-GR" b="0" i="1" smtClean="0">
                              <a:latin typeface="Cambria Math" panose="02040503050406030204" pitchFamily="18" charset="0"/>
                            </a:rPr>
                            <m:t>λ</m:t>
                          </m:r>
                          <m:r>
                            <a:rPr lang="el-GR" b="0" i="1" smtClean="0">
                              <a:latin typeface="Cambria Math" panose="02040503050406030204" pitchFamily="18" charset="0"/>
                            </a:rPr>
                            <m:t>∆</m:t>
                          </m:r>
                          <m:r>
                            <m:rPr>
                              <m:sty m:val="p"/>
                            </m:rPr>
                            <a:rPr lang="el-GR" b="0" i="1" smtClean="0">
                              <a:latin typeface="Cambria Math" panose="02040503050406030204" pitchFamily="18" charset="0"/>
                            </a:rPr>
                            <m:t>Φ</m:t>
                          </m:r>
                        </m:num>
                        <m:den>
                          <m:r>
                            <a:rPr lang="en-US" b="0" i="1" smtClean="0">
                              <a:latin typeface="Cambria Math" panose="02040503050406030204" pitchFamily="18" charset="0"/>
                            </a:rPr>
                            <m:t>2</m:t>
                          </m:r>
                          <m:r>
                            <m:rPr>
                              <m:sty m:val="p"/>
                            </m:rPr>
                            <a:rPr lang="el-GR" b="0" i="1" smtClean="0">
                              <a:latin typeface="Cambria Math" panose="02040503050406030204" pitchFamily="18" charset="0"/>
                            </a:rPr>
                            <m:t>π</m:t>
                          </m:r>
                          <m:r>
                            <a:rPr lang="en-US" b="0" i="1" smtClean="0">
                              <a:latin typeface="Cambria Math" panose="02040503050406030204" pitchFamily="18" charset="0"/>
                            </a:rPr>
                            <m:t>(</m:t>
                          </m:r>
                          <m:r>
                            <a:rPr lang="en-US" b="0" i="1" smtClean="0">
                              <a:latin typeface="Cambria Math" panose="02040503050406030204" pitchFamily="18" charset="0"/>
                            </a:rPr>
                            <m:t>𝑛𝑒</m:t>
                          </m:r>
                          <m:r>
                            <a:rPr lang="en-US" b="0" i="1" smtClean="0">
                              <a:latin typeface="Cambria Math" panose="02040503050406030204" pitchFamily="18" charset="0"/>
                            </a:rPr>
                            <m:t>−</m:t>
                          </m:r>
                          <m:r>
                            <a:rPr lang="en-US" b="0" i="1" smtClean="0">
                              <a:latin typeface="Cambria Math" panose="02040503050406030204" pitchFamily="18" charset="0"/>
                            </a:rPr>
                            <m:t>𝑛𝑜</m:t>
                          </m:r>
                          <m:r>
                            <a:rPr lang="en-US" b="0" i="1" smtClean="0">
                              <a:latin typeface="Cambria Math" panose="02040503050406030204" pitchFamily="18" charset="0"/>
                            </a:rPr>
                            <m:t>)</m:t>
                          </m:r>
                        </m:den>
                      </m:f>
                    </m:oMath>
                  </m:oMathPara>
                </a14:m>
                <a:endParaRPr lang="en-US" dirty="0"/>
              </a:p>
            </p:txBody>
          </p:sp>
        </mc:Choice>
        <mc:Fallback xmlns="">
          <p:sp>
            <p:nvSpPr>
              <p:cNvPr id="19" name="TextBox 18">
                <a:extLst>
                  <a:ext uri="{FF2B5EF4-FFF2-40B4-BE49-F238E27FC236}">
                    <a16:creationId xmlns:a16="http://schemas.microsoft.com/office/drawing/2014/main" id="{120691C6-1E2F-41B1-47CD-3DFC85C7716A}"/>
                  </a:ext>
                </a:extLst>
              </p:cNvPr>
              <p:cNvSpPr txBox="1">
                <a:spLocks noRot="1" noChangeAspect="1" noMove="1" noResize="1" noEditPoints="1" noAdjustHandles="1" noChangeArrowheads="1" noChangeShapeType="1" noTextEdit="1"/>
              </p:cNvSpPr>
              <p:nvPr/>
            </p:nvSpPr>
            <p:spPr>
              <a:xfrm>
                <a:off x="6121654" y="3600035"/>
                <a:ext cx="2958612" cy="575157"/>
              </a:xfrm>
              <a:prstGeom prst="rect">
                <a:avLst/>
              </a:prstGeom>
              <a:blipFill>
                <a:blip r:embed="rId4"/>
                <a:stretch>
                  <a:fillRect/>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97755928-5136-0CB4-9587-0B120D0D4E95}"/>
              </a:ext>
            </a:extLst>
          </p:cNvPr>
          <p:cNvPicPr>
            <a:picLocks noChangeAspect="1"/>
          </p:cNvPicPr>
          <p:nvPr/>
        </p:nvPicPr>
        <p:blipFill>
          <a:blip r:embed="rId5"/>
          <a:stretch>
            <a:fillRect/>
          </a:stretch>
        </p:blipFill>
        <p:spPr>
          <a:xfrm>
            <a:off x="1" y="1971329"/>
            <a:ext cx="4906108" cy="3151331"/>
          </a:xfrm>
          <a:prstGeom prst="rect">
            <a:avLst/>
          </a:prstGeom>
        </p:spPr>
      </p:pic>
      <p:cxnSp>
        <p:nvCxnSpPr>
          <p:cNvPr id="23" name="Straight Connector 22">
            <a:extLst>
              <a:ext uri="{FF2B5EF4-FFF2-40B4-BE49-F238E27FC236}">
                <a16:creationId xmlns:a16="http://schemas.microsoft.com/office/drawing/2014/main" id="{5492770E-41C5-7EF4-2ECF-FBBB9C31F6F4}"/>
              </a:ext>
            </a:extLst>
          </p:cNvPr>
          <p:cNvCxnSpPr/>
          <p:nvPr/>
        </p:nvCxnSpPr>
        <p:spPr>
          <a:xfrm>
            <a:off x="6655777" y="3738144"/>
            <a:ext cx="0" cy="298938"/>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52473CA4-310C-2374-BDE4-8FEBDA12B927}"/>
              </a:ext>
            </a:extLst>
          </p:cNvPr>
          <p:cNvCxnSpPr/>
          <p:nvPr/>
        </p:nvCxnSpPr>
        <p:spPr>
          <a:xfrm>
            <a:off x="6998677" y="3738144"/>
            <a:ext cx="0" cy="298938"/>
          </a:xfrm>
          <a:prstGeom prst="line">
            <a:avLst/>
          </a:prstGeom>
        </p:spPr>
        <p:style>
          <a:lnRef idx="1">
            <a:schemeClr val="dk1"/>
          </a:lnRef>
          <a:fillRef idx="0">
            <a:schemeClr val="dk1"/>
          </a:fillRef>
          <a:effectRef idx="0">
            <a:schemeClr val="dk1"/>
          </a:effectRef>
          <a:fontRef idx="minor">
            <a:schemeClr val="tx1"/>
          </a:fontRef>
        </p:style>
      </p:cxnSp>
      <p:sp>
        <p:nvSpPr>
          <p:cNvPr id="26" name="Rectangle: Rounded Corners 25">
            <a:extLst>
              <a:ext uri="{FF2B5EF4-FFF2-40B4-BE49-F238E27FC236}">
                <a16:creationId xmlns:a16="http://schemas.microsoft.com/office/drawing/2014/main" id="{980F0CFC-ED02-FB24-F4DE-AF649B46086E}"/>
              </a:ext>
            </a:extLst>
          </p:cNvPr>
          <p:cNvSpPr/>
          <p:nvPr/>
        </p:nvSpPr>
        <p:spPr>
          <a:xfrm>
            <a:off x="6553929" y="3443298"/>
            <a:ext cx="2286002" cy="10287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6478AE0-9E66-B8B7-B99D-A5114ADAE89C}"/>
              </a:ext>
            </a:extLst>
          </p:cNvPr>
          <p:cNvSpPr txBox="1"/>
          <p:nvPr/>
        </p:nvSpPr>
        <p:spPr>
          <a:xfrm>
            <a:off x="396017" y="616865"/>
            <a:ext cx="2048245"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Working principle</a:t>
            </a:r>
          </a:p>
        </p:txBody>
      </p:sp>
      <p:sp>
        <p:nvSpPr>
          <p:cNvPr id="3" name="TextBox 2">
            <a:extLst>
              <a:ext uri="{FF2B5EF4-FFF2-40B4-BE49-F238E27FC236}">
                <a16:creationId xmlns:a16="http://schemas.microsoft.com/office/drawing/2014/main" id="{6C72F5EE-A823-2794-0F0F-854271562AB0}"/>
              </a:ext>
            </a:extLst>
          </p:cNvPr>
          <p:cNvSpPr txBox="1"/>
          <p:nvPr/>
        </p:nvSpPr>
        <p:spPr>
          <a:xfrm>
            <a:off x="0" y="1310000"/>
            <a:ext cx="11465169" cy="523220"/>
          </a:xfrm>
          <a:prstGeom prst="rect">
            <a:avLst/>
          </a:prstGeom>
          <a:noFill/>
        </p:spPr>
        <p:txBody>
          <a:bodyPr wrap="square" rtlCol="0">
            <a:spAutoFit/>
          </a:bodyPr>
          <a:lstStyle/>
          <a:p>
            <a:pPr marL="285750" indent="-285750">
              <a:buFont typeface="Wingdings" panose="05000000000000000000" pitchFamily="2" charset="2"/>
              <a:buChar char="§"/>
            </a:pPr>
            <a:r>
              <a:rPr lang="en-US" sz="1400" b="0" i="0" dirty="0">
                <a:solidFill>
                  <a:srgbClr val="0A0A0A"/>
                </a:solidFill>
                <a:effectLst/>
                <a:latin typeface="Times New Roman" panose="02020603050405020304" pitchFamily="18" charset="0"/>
                <a:cs typeface="Times New Roman" panose="02020603050405020304" pitchFamily="18" charset="0"/>
              </a:rPr>
              <a:t>The compensators are comprising a movable long wedge as well as a short wedge and compensation plate which are mounted with fixed position.</a:t>
            </a:r>
          </a:p>
          <a:p>
            <a:endParaRPr lang="en-US" sz="1400" b="0" i="0" dirty="0">
              <a:solidFill>
                <a:srgbClr val="0A0A0A"/>
              </a:solidFill>
              <a:effectLst/>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42D433D0-F3DE-26EC-8DA9-076FDE847E14}"/>
              </a:ext>
            </a:extLst>
          </p:cNvPr>
          <p:cNvSpPr>
            <a:spLocks noGrp="1"/>
          </p:cNvSpPr>
          <p:nvPr>
            <p:ph type="sldNum" sz="quarter" idx="12"/>
          </p:nvPr>
        </p:nvSpPr>
        <p:spPr/>
        <p:txBody>
          <a:bodyPr/>
          <a:lstStyle/>
          <a:p>
            <a:fld id="{3A98EE3D-8CD1-4C3F-BD1C-C98C9596463C}" type="slidenum">
              <a:rPr lang="en-US" smtClean="0"/>
              <a:t>7</a:t>
            </a:fld>
            <a:endParaRPr lang="en-US" dirty="0"/>
          </a:p>
        </p:txBody>
      </p:sp>
    </p:spTree>
    <p:extLst>
      <p:ext uri="{BB962C8B-B14F-4D97-AF65-F5344CB8AC3E}">
        <p14:creationId xmlns:p14="http://schemas.microsoft.com/office/powerpoint/2010/main" val="1410901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FCCA0FF-019F-A791-2E80-D97A767E9D8A}"/>
              </a:ext>
            </a:extLst>
          </p:cNvPr>
          <p:cNvSpPr txBox="1"/>
          <p:nvPr/>
        </p:nvSpPr>
        <p:spPr>
          <a:xfrm>
            <a:off x="331229" y="450159"/>
            <a:ext cx="10805746"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Stokes vectors and Mueller matrix formalism of the Polarization</a:t>
            </a:r>
          </a:p>
        </p:txBody>
      </p:sp>
      <p:sp>
        <p:nvSpPr>
          <p:cNvPr id="12" name="TextBox 11">
            <a:extLst>
              <a:ext uri="{FF2B5EF4-FFF2-40B4-BE49-F238E27FC236}">
                <a16:creationId xmlns:a16="http://schemas.microsoft.com/office/drawing/2014/main" id="{DE8B787D-87AF-F9C5-1593-91DADBB1B850}"/>
              </a:ext>
            </a:extLst>
          </p:cNvPr>
          <p:cNvSpPr txBox="1"/>
          <p:nvPr/>
        </p:nvSpPr>
        <p:spPr>
          <a:xfrm>
            <a:off x="2541" y="1015309"/>
            <a:ext cx="11808069" cy="800219"/>
          </a:xfrm>
          <a:prstGeom prst="rect">
            <a:avLst/>
          </a:prstGeom>
          <a:noFill/>
        </p:spPr>
        <p:txBody>
          <a:bodyPr wrap="square" rtlCol="0">
            <a:spAutoFit/>
          </a:bodyPr>
          <a:lstStyle/>
          <a:p>
            <a:pPr marL="285750" indent="-285750">
              <a:buFont typeface="Wingdings" panose="05000000000000000000" pitchFamily="2" charset="2"/>
              <a:buChar char="v"/>
            </a:pPr>
            <a:r>
              <a:rPr lang="en-US" sz="1400" b="0" i="0" dirty="0">
                <a:effectLst/>
                <a:latin typeface="Times New Roman" panose="02020603050405020304" pitchFamily="18" charset="0"/>
                <a:cs typeface="Times New Roman" panose="02020603050405020304" pitchFamily="18" charset="0"/>
              </a:rPr>
              <a:t>Mueller matrices are [4x4] matrices that describe the linear relationship between polarization states of the incident light beam and the emerging light beam after passing through some polarizing elements, i.e., polarizers, waveplates, rotators.</a:t>
            </a:r>
          </a:p>
          <a:p>
            <a:endParaRPr lang="en-US" dirty="0"/>
          </a:p>
        </p:txBody>
      </p:sp>
      <p:sp>
        <p:nvSpPr>
          <p:cNvPr id="13" name="TextBox 12">
            <a:extLst>
              <a:ext uri="{FF2B5EF4-FFF2-40B4-BE49-F238E27FC236}">
                <a16:creationId xmlns:a16="http://schemas.microsoft.com/office/drawing/2014/main" id="{31708952-9BFA-13C5-554F-FEF3AB49AF17}"/>
              </a:ext>
            </a:extLst>
          </p:cNvPr>
          <p:cNvSpPr txBox="1"/>
          <p:nvPr/>
        </p:nvSpPr>
        <p:spPr>
          <a:xfrm>
            <a:off x="-57753" y="1802682"/>
            <a:ext cx="8104770" cy="584775"/>
          </a:xfrm>
          <a:prstGeom prst="rect">
            <a:avLst/>
          </a:prstGeom>
          <a:noFill/>
        </p:spPr>
        <p:txBody>
          <a:bodyPr wrap="square" rtlCol="0">
            <a:spAutoFit/>
          </a:bodyPr>
          <a:lstStyle/>
          <a:p>
            <a:pPr marL="285750" indent="-285750">
              <a:buFont typeface="Wingdings" panose="05000000000000000000" pitchFamily="2" charset="2"/>
              <a:buChar char="v"/>
            </a:pPr>
            <a:r>
              <a:rPr lang="en-US" sz="1400" dirty="0">
                <a:latin typeface="Times New Roman" panose="02020603050405020304" pitchFamily="18" charset="0"/>
                <a:cs typeface="Times New Roman" panose="02020603050405020304" pitchFamily="18" charset="0"/>
              </a:rPr>
              <a:t>The [4x1] Stokes vector is a four-element vector used to describe the polarization state of a beam of light.</a:t>
            </a:r>
          </a:p>
          <a:p>
            <a:pPr marL="285750" indent="-285750">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9433EE7A-397C-F971-4D20-3A4F0FAE3ADF}"/>
              </a:ext>
            </a:extLst>
          </p:cNvPr>
          <p:cNvSpPr txBox="1"/>
          <p:nvPr/>
        </p:nvSpPr>
        <p:spPr>
          <a:xfrm>
            <a:off x="1595804" y="3472962"/>
            <a:ext cx="65" cy="553998"/>
          </a:xfrm>
          <a:prstGeom prst="rect">
            <a:avLst/>
          </a:prstGeom>
          <a:noFill/>
        </p:spPr>
        <p:txBody>
          <a:bodyPr wrap="none" lIns="0" tIns="0" rIns="0" bIns="0" rtlCol="0">
            <a:spAutoFit/>
          </a:bodyPr>
          <a:lstStyle/>
          <a:p>
            <a:endParaRPr lang="en-US" dirty="0"/>
          </a:p>
          <a:p>
            <a:endParaRPr lang="en-US"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F99AF31-6C7A-41CB-BAEE-27D2818841A9}"/>
                  </a:ext>
                </a:extLst>
              </p:cNvPr>
              <p:cNvSpPr txBox="1"/>
              <p:nvPr/>
            </p:nvSpPr>
            <p:spPr>
              <a:xfrm>
                <a:off x="2894049" y="4818965"/>
                <a:ext cx="2397454" cy="10204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𝑀</m:t>
                                </m:r>
                                <m:r>
                                  <a:rPr lang="en-US" b="0" i="1" baseline="-25000" smtClean="0">
                                    <a:latin typeface="Cambria Math" panose="02040503050406030204" pitchFamily="18" charset="0"/>
                                  </a:rPr>
                                  <m:t>11</m:t>
                                </m:r>
                              </m:e>
                              <m:e>
                                <m:r>
                                  <a:rPr lang="en-US" b="0" i="1" smtClean="0">
                                    <a:latin typeface="Cambria Math" panose="02040503050406030204" pitchFamily="18" charset="0"/>
                                  </a:rPr>
                                  <m:t>𝑀</m:t>
                                </m:r>
                                <m:r>
                                  <a:rPr lang="en-US" b="0" i="1" baseline="-25000" smtClean="0">
                                    <a:latin typeface="Cambria Math" panose="02040503050406030204" pitchFamily="18" charset="0"/>
                                  </a:rPr>
                                  <m:t>12</m:t>
                                </m:r>
                              </m:e>
                              <m:e>
                                <m:r>
                                  <a:rPr lang="en-US" b="0" i="1" smtClean="0">
                                    <a:latin typeface="Cambria Math" panose="02040503050406030204" pitchFamily="18" charset="0"/>
                                  </a:rPr>
                                  <m:t>𝑀</m:t>
                                </m:r>
                                <m:r>
                                  <a:rPr lang="en-US" b="0" i="1" baseline="-25000" smtClean="0">
                                    <a:latin typeface="Cambria Math" panose="02040503050406030204" pitchFamily="18" charset="0"/>
                                  </a:rPr>
                                  <m:t>13</m:t>
                                </m:r>
                              </m:e>
                              <m:e>
                                <m:r>
                                  <a:rPr lang="en-US" b="0" i="1" smtClean="0">
                                    <a:latin typeface="Cambria Math" panose="02040503050406030204" pitchFamily="18" charset="0"/>
                                  </a:rPr>
                                  <m:t>𝑀</m:t>
                                </m:r>
                                <m:r>
                                  <a:rPr lang="en-US" b="0" i="1" baseline="-25000" smtClean="0">
                                    <a:latin typeface="Cambria Math" panose="02040503050406030204" pitchFamily="18" charset="0"/>
                                  </a:rPr>
                                  <m:t>14</m:t>
                                </m:r>
                              </m:e>
                            </m:mr>
                            <m:mr>
                              <m:e>
                                <m:r>
                                  <a:rPr lang="en-US" b="0" i="1" smtClean="0">
                                    <a:latin typeface="Cambria Math" panose="02040503050406030204" pitchFamily="18" charset="0"/>
                                  </a:rPr>
                                  <m:t>𝑀</m:t>
                                </m:r>
                                <m:r>
                                  <a:rPr lang="en-US" b="0" i="1" baseline="-25000" smtClean="0">
                                    <a:latin typeface="Cambria Math" panose="02040503050406030204" pitchFamily="18" charset="0"/>
                                  </a:rPr>
                                  <m:t>21</m:t>
                                </m:r>
                              </m:e>
                              <m:e>
                                <m:r>
                                  <a:rPr lang="en-US" b="0" i="1" smtClean="0">
                                    <a:latin typeface="Cambria Math" panose="02040503050406030204" pitchFamily="18" charset="0"/>
                                  </a:rPr>
                                  <m:t>𝑀</m:t>
                                </m:r>
                                <m:r>
                                  <a:rPr lang="en-US" b="0" i="1" baseline="-25000" smtClean="0">
                                    <a:latin typeface="Cambria Math" panose="02040503050406030204" pitchFamily="18" charset="0"/>
                                  </a:rPr>
                                  <m:t>22</m:t>
                                </m:r>
                              </m:e>
                              <m:e>
                                <m:r>
                                  <a:rPr lang="en-US" b="0" i="1" smtClean="0">
                                    <a:latin typeface="Cambria Math" panose="02040503050406030204" pitchFamily="18" charset="0"/>
                                  </a:rPr>
                                  <m:t>𝑀</m:t>
                                </m:r>
                                <m:r>
                                  <a:rPr lang="en-US" b="0" i="1" baseline="-25000" smtClean="0">
                                    <a:latin typeface="Cambria Math" panose="02040503050406030204" pitchFamily="18" charset="0"/>
                                  </a:rPr>
                                  <m:t>23</m:t>
                                </m:r>
                              </m:e>
                              <m:e>
                                <m:r>
                                  <a:rPr lang="en-US" b="0" i="1" smtClean="0">
                                    <a:latin typeface="Cambria Math" panose="02040503050406030204" pitchFamily="18" charset="0"/>
                                  </a:rPr>
                                  <m:t>𝑀</m:t>
                                </m:r>
                                <m:r>
                                  <a:rPr lang="en-US" b="0" i="1" baseline="-25000" smtClean="0">
                                    <a:latin typeface="Cambria Math" panose="02040503050406030204" pitchFamily="18" charset="0"/>
                                  </a:rPr>
                                  <m:t>24</m:t>
                                </m:r>
                              </m:e>
                            </m:mr>
                            <m:mr>
                              <m:e>
                                <m:r>
                                  <a:rPr lang="en-US" b="0" i="1" smtClean="0">
                                    <a:latin typeface="Cambria Math" panose="02040503050406030204" pitchFamily="18" charset="0"/>
                                  </a:rPr>
                                  <m:t>𝑀</m:t>
                                </m:r>
                                <m:r>
                                  <a:rPr lang="en-US" b="0" i="1" baseline="-25000" smtClean="0">
                                    <a:latin typeface="Cambria Math" panose="02040503050406030204" pitchFamily="18" charset="0"/>
                                  </a:rPr>
                                  <m:t>31</m:t>
                                </m:r>
                              </m:e>
                              <m:e>
                                <m:r>
                                  <a:rPr lang="en-US" b="0" i="1" smtClean="0">
                                    <a:latin typeface="Cambria Math" panose="02040503050406030204" pitchFamily="18" charset="0"/>
                                  </a:rPr>
                                  <m:t>𝑀</m:t>
                                </m:r>
                                <m:r>
                                  <a:rPr lang="en-US" b="0" i="1" baseline="-25000" smtClean="0">
                                    <a:latin typeface="Cambria Math" panose="02040503050406030204" pitchFamily="18" charset="0"/>
                                  </a:rPr>
                                  <m:t>32</m:t>
                                </m:r>
                              </m:e>
                              <m:e>
                                <m:r>
                                  <a:rPr lang="en-US" b="0" i="1" smtClean="0">
                                    <a:latin typeface="Cambria Math" panose="02040503050406030204" pitchFamily="18" charset="0"/>
                                  </a:rPr>
                                  <m:t>𝑀</m:t>
                                </m:r>
                                <m:r>
                                  <a:rPr lang="en-US" b="0" i="1" baseline="-25000" smtClean="0">
                                    <a:latin typeface="Cambria Math" panose="02040503050406030204" pitchFamily="18" charset="0"/>
                                  </a:rPr>
                                  <m:t>33</m:t>
                                </m:r>
                              </m:e>
                              <m:e>
                                <m:r>
                                  <a:rPr lang="en-US" b="0" i="1" smtClean="0">
                                    <a:latin typeface="Cambria Math" panose="02040503050406030204" pitchFamily="18" charset="0"/>
                                  </a:rPr>
                                  <m:t>𝑀</m:t>
                                </m:r>
                                <m:r>
                                  <a:rPr lang="en-US" b="0" i="1" baseline="-25000" smtClean="0">
                                    <a:latin typeface="Cambria Math" panose="02040503050406030204" pitchFamily="18" charset="0"/>
                                  </a:rPr>
                                  <m:t>34</m:t>
                                </m:r>
                              </m:e>
                            </m:mr>
                            <m:mr>
                              <m:e>
                                <m:r>
                                  <a:rPr lang="en-US" b="0" i="1" smtClean="0">
                                    <a:latin typeface="Cambria Math" panose="02040503050406030204" pitchFamily="18" charset="0"/>
                                  </a:rPr>
                                  <m:t>𝑀</m:t>
                                </m:r>
                                <m:r>
                                  <a:rPr lang="en-US" b="0" i="1" baseline="-25000" smtClean="0">
                                    <a:latin typeface="Cambria Math" panose="02040503050406030204" pitchFamily="18" charset="0"/>
                                  </a:rPr>
                                  <m:t>41</m:t>
                                </m:r>
                              </m:e>
                              <m:e>
                                <m:r>
                                  <a:rPr lang="en-US" b="0" i="1" smtClean="0">
                                    <a:latin typeface="Cambria Math" panose="02040503050406030204" pitchFamily="18" charset="0"/>
                                  </a:rPr>
                                  <m:t>𝑀</m:t>
                                </m:r>
                                <m:r>
                                  <a:rPr lang="en-US" b="0" i="1" baseline="-25000" smtClean="0">
                                    <a:latin typeface="Cambria Math" panose="02040503050406030204" pitchFamily="18" charset="0"/>
                                  </a:rPr>
                                  <m:t>42</m:t>
                                </m:r>
                              </m:e>
                              <m:e>
                                <m:r>
                                  <a:rPr lang="en-US" b="0" i="1" smtClean="0">
                                    <a:latin typeface="Cambria Math" panose="02040503050406030204" pitchFamily="18" charset="0"/>
                                  </a:rPr>
                                  <m:t>𝑀</m:t>
                                </m:r>
                                <m:r>
                                  <a:rPr lang="en-US" b="0" i="1" baseline="-25000" smtClean="0">
                                    <a:latin typeface="Cambria Math" panose="02040503050406030204" pitchFamily="18" charset="0"/>
                                  </a:rPr>
                                  <m:t>43</m:t>
                                </m:r>
                              </m:e>
                              <m:e>
                                <m:r>
                                  <a:rPr lang="en-US" b="0" i="1" smtClean="0">
                                    <a:latin typeface="Cambria Math" panose="02040503050406030204" pitchFamily="18" charset="0"/>
                                  </a:rPr>
                                  <m:t>𝑀</m:t>
                                </m:r>
                                <m:r>
                                  <a:rPr lang="en-US" b="0" i="1" baseline="-25000" smtClean="0">
                                    <a:latin typeface="Cambria Math" panose="02040503050406030204" pitchFamily="18" charset="0"/>
                                  </a:rPr>
                                  <m:t>44</m:t>
                                </m:r>
                              </m:e>
                            </m:mr>
                          </m:m>
                        </m:e>
                      </m:d>
                    </m:oMath>
                  </m:oMathPara>
                </a14:m>
                <a:endParaRPr lang="en-US" dirty="0"/>
              </a:p>
            </p:txBody>
          </p:sp>
        </mc:Choice>
        <mc:Fallback xmlns="">
          <p:sp>
            <p:nvSpPr>
              <p:cNvPr id="21" name="TextBox 20">
                <a:extLst>
                  <a:ext uri="{FF2B5EF4-FFF2-40B4-BE49-F238E27FC236}">
                    <a16:creationId xmlns:a16="http://schemas.microsoft.com/office/drawing/2014/main" id="{3F99AF31-6C7A-41CB-BAEE-27D2818841A9}"/>
                  </a:ext>
                </a:extLst>
              </p:cNvPr>
              <p:cNvSpPr txBox="1">
                <a:spLocks noRot="1" noChangeAspect="1" noMove="1" noResize="1" noEditPoints="1" noAdjustHandles="1" noChangeArrowheads="1" noChangeShapeType="1" noTextEdit="1"/>
              </p:cNvSpPr>
              <p:nvPr/>
            </p:nvSpPr>
            <p:spPr>
              <a:xfrm>
                <a:off x="2894049" y="4818965"/>
                <a:ext cx="2397454" cy="1020472"/>
              </a:xfrm>
              <a:prstGeom prst="rect">
                <a:avLst/>
              </a:prstGeom>
              <a:blipFill>
                <a:blip r:embed="rId3"/>
                <a:stretch>
                  <a:fillRect b="-29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8EBA664-CD4D-D486-3963-0A4A003297CF}"/>
                  </a:ext>
                </a:extLst>
              </p:cNvPr>
              <p:cNvSpPr txBox="1"/>
              <p:nvPr/>
            </p:nvSpPr>
            <p:spPr>
              <a:xfrm>
                <a:off x="1984393" y="4804583"/>
                <a:ext cx="804495" cy="11176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𝑆</m:t>
                                </m:r>
                                <m:r>
                                  <a:rPr lang="en-US" b="0" i="1" smtClean="0">
                                    <a:latin typeface="Cambria Math" panose="02040503050406030204" pitchFamily="18" charset="0"/>
                                  </a:rPr>
                                  <m:t>′</m:t>
                                </m:r>
                                <m:r>
                                  <a:rPr lang="en-US" b="0" i="1" baseline="-25000" smtClean="0">
                                    <a:latin typeface="Cambria Math" panose="02040503050406030204" pitchFamily="18" charset="0"/>
                                  </a:rPr>
                                  <m:t>0</m:t>
                                </m:r>
                              </m:e>
                            </m:mr>
                            <m:mr>
                              <m:e>
                                <m:r>
                                  <a:rPr lang="en-US" b="0" i="1" smtClean="0">
                                    <a:latin typeface="Cambria Math" panose="02040503050406030204" pitchFamily="18" charset="0"/>
                                  </a:rPr>
                                  <m:t>𝑆</m:t>
                                </m:r>
                                <m:r>
                                  <a:rPr lang="en-US" b="0" i="1" smtClean="0">
                                    <a:latin typeface="Cambria Math" panose="02040503050406030204" pitchFamily="18" charset="0"/>
                                  </a:rPr>
                                  <m:t>′1</m:t>
                                </m:r>
                              </m:e>
                            </m:mr>
                            <m:mr>
                              <m:e>
                                <m:r>
                                  <a:rPr lang="en-US" b="0" i="1" smtClean="0">
                                    <a:latin typeface="Cambria Math" panose="02040503050406030204" pitchFamily="18" charset="0"/>
                                  </a:rPr>
                                  <m:t>𝑆</m:t>
                                </m:r>
                                <m:r>
                                  <a:rPr lang="en-US" b="0" i="1" smtClean="0">
                                    <a:latin typeface="Cambria Math" panose="02040503050406030204" pitchFamily="18" charset="0"/>
                                  </a:rPr>
                                  <m:t>′2</m:t>
                                </m:r>
                              </m:e>
                            </m:mr>
                            <m:mr>
                              <m:e>
                                <m:r>
                                  <a:rPr lang="en-US" b="0" i="1" smtClean="0">
                                    <a:latin typeface="Cambria Math" panose="02040503050406030204" pitchFamily="18" charset="0"/>
                                  </a:rPr>
                                  <m:t>𝑆</m:t>
                                </m:r>
                                <m:r>
                                  <a:rPr lang="en-US" b="0" i="1" smtClean="0">
                                    <a:latin typeface="Cambria Math" panose="02040503050406030204" pitchFamily="18" charset="0"/>
                                  </a:rPr>
                                  <m:t>′3</m:t>
                                </m:r>
                              </m:e>
                            </m:mr>
                          </m:m>
                        </m:e>
                      </m:d>
                    </m:oMath>
                  </m:oMathPara>
                </a14:m>
                <a:endParaRPr lang="en-US" dirty="0"/>
              </a:p>
            </p:txBody>
          </p:sp>
        </mc:Choice>
        <mc:Fallback xmlns="">
          <p:sp>
            <p:nvSpPr>
              <p:cNvPr id="23" name="TextBox 22">
                <a:extLst>
                  <a:ext uri="{FF2B5EF4-FFF2-40B4-BE49-F238E27FC236}">
                    <a16:creationId xmlns:a16="http://schemas.microsoft.com/office/drawing/2014/main" id="{A8EBA664-CD4D-D486-3963-0A4A003297CF}"/>
                  </a:ext>
                </a:extLst>
              </p:cNvPr>
              <p:cNvSpPr txBox="1">
                <a:spLocks noRot="1" noChangeAspect="1" noMove="1" noResize="1" noEditPoints="1" noAdjustHandles="1" noChangeArrowheads="1" noChangeShapeType="1" noTextEdit="1"/>
              </p:cNvSpPr>
              <p:nvPr/>
            </p:nvSpPr>
            <p:spPr>
              <a:xfrm>
                <a:off x="1984393" y="4804583"/>
                <a:ext cx="804495" cy="111761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3AD0283-277B-5DCA-AA7E-222779628791}"/>
                  </a:ext>
                </a:extLst>
              </p:cNvPr>
              <p:cNvSpPr txBox="1"/>
              <p:nvPr/>
            </p:nvSpPr>
            <p:spPr>
              <a:xfrm>
                <a:off x="5194736" y="4770394"/>
                <a:ext cx="539366" cy="11176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𝑆</m:t>
                                </m:r>
                                <m:r>
                                  <a:rPr lang="en-US" b="0" i="1" baseline="-25000" smtClean="0">
                                    <a:latin typeface="Cambria Math" panose="02040503050406030204" pitchFamily="18" charset="0"/>
                                  </a:rPr>
                                  <m:t>0</m:t>
                                </m:r>
                              </m:e>
                            </m:mr>
                            <m:mr>
                              <m:e>
                                <m:r>
                                  <a:rPr lang="en-US" b="0" i="1" smtClean="0">
                                    <a:latin typeface="Cambria Math" panose="02040503050406030204" pitchFamily="18" charset="0"/>
                                  </a:rPr>
                                  <m:t>𝑆</m:t>
                                </m:r>
                                <m:r>
                                  <a:rPr lang="en-US" b="0" i="1" baseline="-25000" smtClean="0">
                                    <a:latin typeface="Cambria Math" panose="02040503050406030204" pitchFamily="18" charset="0"/>
                                  </a:rPr>
                                  <m:t>1</m:t>
                                </m:r>
                              </m:e>
                            </m:mr>
                            <m:mr>
                              <m:e>
                                <m:r>
                                  <a:rPr lang="en-US" b="0" i="1" smtClean="0">
                                    <a:latin typeface="Cambria Math" panose="02040503050406030204" pitchFamily="18" charset="0"/>
                                  </a:rPr>
                                  <m:t>𝑆</m:t>
                                </m:r>
                                <m:r>
                                  <a:rPr lang="en-US" b="0" i="1" baseline="-25000" smtClean="0">
                                    <a:latin typeface="Cambria Math" panose="02040503050406030204" pitchFamily="18" charset="0"/>
                                  </a:rPr>
                                  <m:t>2</m:t>
                                </m:r>
                              </m:e>
                            </m:mr>
                            <m:mr>
                              <m:e>
                                <m:r>
                                  <a:rPr lang="en-US" b="0" i="1" smtClean="0">
                                    <a:latin typeface="Cambria Math" panose="02040503050406030204" pitchFamily="18" charset="0"/>
                                  </a:rPr>
                                  <m:t>𝑆</m:t>
                                </m:r>
                                <m:r>
                                  <a:rPr lang="en-US" b="0" i="1" baseline="-25000" smtClean="0">
                                    <a:latin typeface="Cambria Math" panose="02040503050406030204" pitchFamily="18" charset="0"/>
                                  </a:rPr>
                                  <m:t>3</m:t>
                                </m:r>
                              </m:e>
                            </m:mr>
                          </m:m>
                        </m:e>
                      </m:d>
                    </m:oMath>
                  </m:oMathPara>
                </a14:m>
                <a:endParaRPr lang="en-US" dirty="0"/>
              </a:p>
            </p:txBody>
          </p:sp>
        </mc:Choice>
        <mc:Fallback xmlns="">
          <p:sp>
            <p:nvSpPr>
              <p:cNvPr id="24" name="TextBox 23">
                <a:extLst>
                  <a:ext uri="{FF2B5EF4-FFF2-40B4-BE49-F238E27FC236}">
                    <a16:creationId xmlns:a16="http://schemas.microsoft.com/office/drawing/2014/main" id="{83AD0283-277B-5DCA-AA7E-222779628791}"/>
                  </a:ext>
                </a:extLst>
              </p:cNvPr>
              <p:cNvSpPr txBox="1">
                <a:spLocks noRot="1" noChangeAspect="1" noMove="1" noResize="1" noEditPoints="1" noAdjustHandles="1" noChangeArrowheads="1" noChangeShapeType="1" noTextEdit="1"/>
              </p:cNvSpPr>
              <p:nvPr/>
            </p:nvSpPr>
            <p:spPr>
              <a:xfrm>
                <a:off x="5194736" y="4770394"/>
                <a:ext cx="539366" cy="1117614"/>
              </a:xfrm>
              <a:prstGeom prst="rect">
                <a:avLst/>
              </a:prstGeom>
              <a:blipFill>
                <a:blip r:embed="rId5"/>
                <a:stretch>
                  <a:fillRect/>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0C5A1EBF-1415-4C5A-BED8-4FE346A9B2A6}"/>
              </a:ext>
            </a:extLst>
          </p:cNvPr>
          <p:cNvSpPr txBox="1"/>
          <p:nvPr/>
        </p:nvSpPr>
        <p:spPr>
          <a:xfrm>
            <a:off x="2634777" y="5144535"/>
            <a:ext cx="308222" cy="369332"/>
          </a:xfrm>
          <a:prstGeom prst="rect">
            <a:avLst/>
          </a:prstGeom>
          <a:noFill/>
        </p:spPr>
        <p:txBody>
          <a:bodyPr wrap="square" rtlCol="0">
            <a:spAutoFit/>
          </a:bodyPr>
          <a:lstStyle/>
          <a:p>
            <a:r>
              <a:rPr lang="en-US" dirty="0"/>
              <a:t>=</a:t>
            </a:r>
          </a:p>
        </p:txBody>
      </p:sp>
      <p:sp>
        <p:nvSpPr>
          <p:cNvPr id="26" name="Rectangle: Rounded Corners 25">
            <a:extLst>
              <a:ext uri="{FF2B5EF4-FFF2-40B4-BE49-F238E27FC236}">
                <a16:creationId xmlns:a16="http://schemas.microsoft.com/office/drawing/2014/main" id="{B1118185-C428-079A-962F-F23AEF6A3967}"/>
              </a:ext>
            </a:extLst>
          </p:cNvPr>
          <p:cNvSpPr/>
          <p:nvPr/>
        </p:nvSpPr>
        <p:spPr>
          <a:xfrm>
            <a:off x="1757956" y="4629232"/>
            <a:ext cx="4193736" cy="146831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09CCA42D-CD34-7050-C36A-55E30C8E0F2D}"/>
              </a:ext>
            </a:extLst>
          </p:cNvPr>
          <p:cNvSpPr txBox="1"/>
          <p:nvPr/>
        </p:nvSpPr>
        <p:spPr>
          <a:xfrm>
            <a:off x="184638" y="2663958"/>
            <a:ext cx="9812149" cy="2123658"/>
          </a:xfrm>
          <a:prstGeom prst="rect">
            <a:avLst/>
          </a:prstGeom>
          <a:noFill/>
        </p:spPr>
        <p:txBody>
          <a:bodyPr wrap="square" rtlCol="0">
            <a:spAutoFit/>
          </a:bodyPr>
          <a:lstStyle/>
          <a:p>
            <a:pPr marL="285750" indent="-285750">
              <a:buFont typeface="Wingdings" panose="05000000000000000000" pitchFamily="2" charset="2"/>
              <a:buChar char="v"/>
            </a:pPr>
            <a:endParaRPr lang="en-US" sz="1800" b="0" i="0" dirty="0">
              <a:effectLst/>
              <a:latin typeface="Calibri" panose="020F0502020204030204" pitchFamily="34" charset="0"/>
              <a:cs typeface="Calibri" panose="020F0502020204030204" pitchFamily="34" charset="0"/>
            </a:endParaRPr>
          </a:p>
          <a:p>
            <a:pPr marL="285750" indent="-285750">
              <a:buFont typeface="Wingdings" panose="05000000000000000000" pitchFamily="2" charset="2"/>
              <a:buChar char="v"/>
            </a:pPr>
            <a:endParaRPr lang="en-US"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v"/>
            </a:pPr>
            <a:endParaRPr lang="en-US" sz="1800" b="0" i="0" dirty="0">
              <a:effectLst/>
              <a:latin typeface="Calibri" panose="020F0502020204030204" pitchFamily="34" charset="0"/>
              <a:cs typeface="Calibri" panose="020F0502020204030204" pitchFamily="34" charset="0"/>
            </a:endParaRPr>
          </a:p>
          <a:p>
            <a:pPr marL="285750" indent="-285750">
              <a:buFont typeface="Wingdings" panose="05000000000000000000" pitchFamily="2" charset="2"/>
              <a:buChar char="v"/>
            </a:pPr>
            <a:endParaRPr lang="en-US"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v"/>
            </a:pPr>
            <a:r>
              <a:rPr lang="en-US" sz="1400" b="0" i="0" dirty="0">
                <a:effectLst/>
                <a:latin typeface="Times New Roman" panose="02020603050405020304" pitchFamily="18" charset="0"/>
                <a:cs typeface="Times New Roman" panose="02020603050405020304" pitchFamily="18" charset="0"/>
              </a:rPr>
              <a:t>Mueller matrices are used together with</a:t>
            </a:r>
            <a:r>
              <a:rPr lang="en-US" sz="1400" dirty="0">
                <a:latin typeface="Times New Roman" panose="02020603050405020304" pitchFamily="18" charset="0"/>
                <a:cs typeface="Times New Roman" panose="02020603050405020304" pitchFamily="18" charset="0"/>
              </a:rPr>
              <a:t> stokes parameter or vectors.</a:t>
            </a:r>
          </a:p>
          <a:p>
            <a:pPr marL="285750" indent="-285750">
              <a:buFont typeface="Wingdings" panose="05000000000000000000" pitchFamily="2" charset="2"/>
              <a:buChar char="v"/>
            </a:pPr>
            <a:endParaRPr lang="en-US" sz="1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sz="1400" dirty="0">
                <a:latin typeface="Times New Roman" panose="02020603050405020304" pitchFamily="18" charset="0"/>
                <a:cs typeface="Times New Roman" panose="02020603050405020304" pitchFamily="18" charset="0"/>
              </a:rPr>
              <a:t>They are linearly related with each other; [S’] = [M</a:t>
            </a:r>
            <a:r>
              <a:rPr lang="en-US" sz="1400" baseline="-25000" dirty="0">
                <a:latin typeface="Times New Roman" panose="02020603050405020304" pitchFamily="18" charset="0"/>
                <a:cs typeface="Times New Roman" panose="02020603050405020304" pitchFamily="18" charset="0"/>
              </a:rPr>
              <a:t>ij</a:t>
            </a:r>
            <a:r>
              <a:rPr lang="en-US" sz="1400" dirty="0">
                <a:latin typeface="Times New Roman" panose="02020603050405020304" pitchFamily="18" charset="0"/>
                <a:cs typeface="Times New Roman" panose="02020603050405020304" pitchFamily="18" charset="0"/>
              </a:rPr>
              <a:t>][S]</a:t>
            </a:r>
          </a:p>
          <a:p>
            <a:pPr marL="285750" indent="-285750">
              <a:buFont typeface="Wingdings" panose="05000000000000000000" pitchFamily="2" charset="2"/>
              <a:buChar char="v"/>
            </a:pP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F2981DD-89A8-DB94-6824-C1D2E528086D}"/>
                  </a:ext>
                </a:extLst>
              </p:cNvPr>
              <p:cNvSpPr txBox="1"/>
              <p:nvPr/>
            </p:nvSpPr>
            <p:spPr>
              <a:xfrm>
                <a:off x="2445794" y="2341284"/>
                <a:ext cx="589085" cy="11176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𝑆</m:t>
                                </m:r>
                                <m:r>
                                  <a:rPr lang="en-US" b="0" i="1" baseline="-25000" smtClean="0">
                                    <a:latin typeface="Cambria Math" panose="02040503050406030204" pitchFamily="18" charset="0"/>
                                  </a:rPr>
                                  <m:t>0</m:t>
                                </m:r>
                              </m:e>
                            </m:mr>
                            <m:mr>
                              <m:e>
                                <m:r>
                                  <a:rPr lang="en-US" b="0" i="1" smtClean="0">
                                    <a:latin typeface="Cambria Math" panose="02040503050406030204" pitchFamily="18" charset="0"/>
                                  </a:rPr>
                                  <m:t>𝑆</m:t>
                                </m:r>
                                <m:r>
                                  <a:rPr lang="en-US" b="0" i="1" baseline="-25000" smtClean="0">
                                    <a:latin typeface="Cambria Math" panose="02040503050406030204" pitchFamily="18" charset="0"/>
                                  </a:rPr>
                                  <m:t>1</m:t>
                                </m:r>
                              </m:e>
                            </m:mr>
                            <m:mr>
                              <m:e>
                                <m:r>
                                  <a:rPr lang="en-US" b="0" i="1" smtClean="0">
                                    <a:latin typeface="Cambria Math" panose="02040503050406030204" pitchFamily="18" charset="0"/>
                                  </a:rPr>
                                  <m:t>𝑆</m:t>
                                </m:r>
                                <m:r>
                                  <a:rPr lang="en-US" b="0" i="1" baseline="-25000" smtClean="0">
                                    <a:latin typeface="Cambria Math" panose="02040503050406030204" pitchFamily="18" charset="0"/>
                                  </a:rPr>
                                  <m:t>2</m:t>
                                </m:r>
                              </m:e>
                            </m:mr>
                            <m:mr>
                              <m:e>
                                <m:r>
                                  <a:rPr lang="en-US" b="0" i="1" smtClean="0">
                                    <a:latin typeface="Cambria Math" panose="02040503050406030204" pitchFamily="18" charset="0"/>
                                  </a:rPr>
                                  <m:t>𝑆</m:t>
                                </m:r>
                                <m:r>
                                  <a:rPr lang="en-US" b="0" i="1" baseline="-25000" smtClean="0">
                                    <a:latin typeface="Cambria Math" panose="02040503050406030204" pitchFamily="18" charset="0"/>
                                  </a:rPr>
                                  <m:t>3</m:t>
                                </m:r>
                              </m:e>
                            </m:mr>
                          </m:m>
                        </m:e>
                      </m:d>
                    </m:oMath>
                  </m:oMathPara>
                </a14:m>
                <a:endParaRPr lang="en-US" dirty="0"/>
              </a:p>
            </p:txBody>
          </p:sp>
        </mc:Choice>
        <mc:Fallback xmlns="">
          <p:sp>
            <p:nvSpPr>
              <p:cNvPr id="28" name="TextBox 27">
                <a:extLst>
                  <a:ext uri="{FF2B5EF4-FFF2-40B4-BE49-F238E27FC236}">
                    <a16:creationId xmlns:a16="http://schemas.microsoft.com/office/drawing/2014/main" id="{AF2981DD-89A8-DB94-6824-C1D2E528086D}"/>
                  </a:ext>
                </a:extLst>
              </p:cNvPr>
              <p:cNvSpPr txBox="1">
                <a:spLocks noRot="1" noChangeAspect="1" noMove="1" noResize="1" noEditPoints="1" noAdjustHandles="1" noChangeArrowheads="1" noChangeShapeType="1" noTextEdit="1"/>
              </p:cNvSpPr>
              <p:nvPr/>
            </p:nvSpPr>
            <p:spPr>
              <a:xfrm>
                <a:off x="2445794" y="2341284"/>
                <a:ext cx="589085" cy="111761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DE4FF31-DA00-B7D5-8A85-01BD0CE2A7CF}"/>
                  </a:ext>
                </a:extLst>
              </p:cNvPr>
              <p:cNvSpPr txBox="1"/>
              <p:nvPr/>
            </p:nvSpPr>
            <p:spPr>
              <a:xfrm>
                <a:off x="3638549" y="2348706"/>
                <a:ext cx="1652954" cy="11427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𝐸</m:t>
                                </m:r>
                                <m:r>
                                  <a:rPr lang="en-US" b="0" i="1" baseline="30000" smtClean="0">
                                    <a:latin typeface="Cambria Math" panose="02040503050406030204" pitchFamily="18" charset="0"/>
                                  </a:rPr>
                                  <m:t>2</m:t>
                                </m:r>
                                <m:r>
                                  <a:rPr lang="en-US" b="0" i="1" baseline="-25000" smtClean="0">
                                    <a:latin typeface="Cambria Math" panose="02040503050406030204" pitchFamily="18" charset="0"/>
                                  </a:rPr>
                                  <m:t>0</m:t>
                                </m:r>
                                <m:r>
                                  <a:rPr lang="en-US" b="0" i="1" baseline="-25000"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baseline="30000" smtClean="0">
                                    <a:latin typeface="Cambria Math" panose="02040503050406030204" pitchFamily="18" charset="0"/>
                                  </a:rPr>
                                  <m:t>2</m:t>
                                </m:r>
                                <m:r>
                                  <a:rPr lang="en-US" b="0" i="1" baseline="-25000" smtClean="0">
                                    <a:latin typeface="Cambria Math" panose="02040503050406030204" pitchFamily="18" charset="0"/>
                                  </a:rPr>
                                  <m:t>0</m:t>
                                </m:r>
                                <m:r>
                                  <a:rPr lang="en-US" b="0" i="1" baseline="-25000" smtClean="0">
                                    <a:latin typeface="Cambria Math" panose="02040503050406030204" pitchFamily="18" charset="0"/>
                                  </a:rPr>
                                  <m:t>𝑦</m:t>
                                </m:r>
                              </m:e>
                            </m:mr>
                            <m:mr>
                              <m:e>
                                <m:r>
                                  <m:rPr>
                                    <m:brk m:alnAt="7"/>
                                  </m:rPr>
                                  <a:rPr lang="en-US" i="1">
                                    <a:latin typeface="Cambria Math" panose="02040503050406030204" pitchFamily="18" charset="0"/>
                                  </a:rPr>
                                  <m:t>𝐸</m:t>
                                </m:r>
                                <m:r>
                                  <a:rPr lang="en-US" i="1" baseline="30000">
                                    <a:latin typeface="Cambria Math" panose="02040503050406030204" pitchFamily="18" charset="0"/>
                                  </a:rPr>
                                  <m:t>2</m:t>
                                </m:r>
                                <m:r>
                                  <a:rPr lang="en-US" i="1" baseline="-25000">
                                    <a:latin typeface="Cambria Math" panose="02040503050406030204" pitchFamily="18" charset="0"/>
                                  </a:rPr>
                                  <m:t>0</m:t>
                                </m:r>
                                <m:r>
                                  <a:rPr lang="en-US" i="1" baseline="-25000">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𝐸</m:t>
                                </m:r>
                                <m:r>
                                  <a:rPr lang="en-US" i="1" baseline="30000">
                                    <a:latin typeface="Cambria Math" panose="02040503050406030204" pitchFamily="18" charset="0"/>
                                  </a:rPr>
                                  <m:t>2</m:t>
                                </m:r>
                                <m:r>
                                  <a:rPr lang="en-US" i="1" baseline="-25000">
                                    <a:latin typeface="Cambria Math" panose="02040503050406030204" pitchFamily="18" charset="0"/>
                                  </a:rPr>
                                  <m:t>0</m:t>
                                </m:r>
                                <m:r>
                                  <a:rPr lang="en-US" i="1" baseline="-25000">
                                    <a:latin typeface="Cambria Math" panose="02040503050406030204" pitchFamily="18" charset="0"/>
                                  </a:rPr>
                                  <m:t>𝑦</m:t>
                                </m:r>
                              </m:e>
                            </m:mr>
                            <m:mr>
                              <m:e>
                                <m:r>
                                  <a:rPr lang="en-US" b="0" i="1" smtClean="0">
                                    <a:latin typeface="Cambria Math" panose="02040503050406030204" pitchFamily="18" charset="0"/>
                                  </a:rPr>
                                  <m:t>2</m:t>
                                </m:r>
                                <m:r>
                                  <a:rPr lang="en-US" b="0" i="1" smtClean="0">
                                    <a:latin typeface="Cambria Math" panose="02040503050406030204" pitchFamily="18" charset="0"/>
                                  </a:rPr>
                                  <m:t>𝐸</m:t>
                                </m:r>
                                <m:r>
                                  <a:rPr lang="en-US" b="0" i="1" baseline="-25000" smtClean="0">
                                    <a:latin typeface="Cambria Math" panose="02040503050406030204" pitchFamily="18" charset="0"/>
                                  </a:rPr>
                                  <m:t>0</m:t>
                                </m:r>
                                <m:r>
                                  <a:rPr lang="en-US" b="0" i="1" baseline="-25000" smtClean="0">
                                    <a:latin typeface="Cambria Math" panose="02040503050406030204" pitchFamily="18" charset="0"/>
                                  </a:rPr>
                                  <m:t>𝑥𝐸</m:t>
                                </m:r>
                                <m:r>
                                  <a:rPr lang="en-US" b="0" i="1" baseline="-25000" smtClean="0">
                                    <a:latin typeface="Cambria Math" panose="02040503050406030204" pitchFamily="18" charset="0"/>
                                  </a:rPr>
                                  <m:t>0</m:t>
                                </m:r>
                                <m:r>
                                  <a:rPr lang="en-US" b="0" i="1" baseline="-25000" smtClean="0">
                                    <a:latin typeface="Cambria Math" panose="02040503050406030204" pitchFamily="18" charset="0"/>
                                  </a:rPr>
                                  <m:t>𝑦𝐶𝑜𝑠</m:t>
                                </m:r>
                                <m:r>
                                  <m:rPr>
                                    <m:nor/>
                                  </m:rPr>
                                  <a:rPr lang="el-GR" b="1"/>
                                  <m:t>δ</m:t>
                                </m:r>
                              </m:e>
                            </m:mr>
                            <m:mr>
                              <m:e>
                                <m:r>
                                  <a:rPr lang="en-US" i="1">
                                    <a:latin typeface="Cambria Math" panose="02040503050406030204" pitchFamily="18" charset="0"/>
                                  </a:rPr>
                                  <m:t>2</m:t>
                                </m:r>
                                <m:r>
                                  <a:rPr lang="en-US" i="1">
                                    <a:latin typeface="Cambria Math" panose="02040503050406030204" pitchFamily="18" charset="0"/>
                                  </a:rPr>
                                  <m:t>𝐸</m:t>
                                </m:r>
                                <m:r>
                                  <a:rPr lang="en-US" b="0" i="1" baseline="-25000" smtClean="0">
                                    <a:latin typeface="Cambria Math" panose="02040503050406030204" pitchFamily="18" charset="0"/>
                                  </a:rPr>
                                  <m:t>0</m:t>
                                </m:r>
                                <m:r>
                                  <a:rPr lang="en-US" b="0" i="1" baseline="-25000" smtClean="0">
                                    <a:latin typeface="Cambria Math" panose="02040503050406030204" pitchFamily="18" charset="0"/>
                                  </a:rPr>
                                  <m:t>𝑥𝐸</m:t>
                                </m:r>
                                <m:r>
                                  <a:rPr lang="en-US" b="0" i="1" baseline="-25000" smtClean="0">
                                    <a:latin typeface="Cambria Math" panose="02040503050406030204" pitchFamily="18" charset="0"/>
                                  </a:rPr>
                                  <m:t>0</m:t>
                                </m:r>
                                <m:r>
                                  <a:rPr lang="en-US" b="0" i="1" baseline="-25000" smtClean="0">
                                    <a:latin typeface="Cambria Math" panose="02040503050406030204" pitchFamily="18" charset="0"/>
                                  </a:rPr>
                                  <m:t>𝑦𝑆𝑖𝑛</m:t>
                                </m:r>
                                <m:r>
                                  <m:rPr>
                                    <m:nor/>
                                  </m:rPr>
                                  <a:rPr lang="el-GR" b="1"/>
                                  <m:t>δ</m:t>
                                </m:r>
                              </m:e>
                            </m:mr>
                          </m:m>
                        </m:e>
                      </m:d>
                    </m:oMath>
                  </m:oMathPara>
                </a14:m>
                <a:endParaRPr lang="en-US" dirty="0"/>
              </a:p>
            </p:txBody>
          </p:sp>
        </mc:Choice>
        <mc:Fallback xmlns="">
          <p:sp>
            <p:nvSpPr>
              <p:cNvPr id="29" name="TextBox 28">
                <a:extLst>
                  <a:ext uri="{FF2B5EF4-FFF2-40B4-BE49-F238E27FC236}">
                    <a16:creationId xmlns:a16="http://schemas.microsoft.com/office/drawing/2014/main" id="{CDE4FF31-DA00-B7D5-8A85-01BD0CE2A7CF}"/>
                  </a:ext>
                </a:extLst>
              </p:cNvPr>
              <p:cNvSpPr txBox="1">
                <a:spLocks noRot="1" noChangeAspect="1" noMove="1" noResize="1" noEditPoints="1" noAdjustHandles="1" noChangeArrowheads="1" noChangeShapeType="1" noTextEdit="1"/>
              </p:cNvSpPr>
              <p:nvPr/>
            </p:nvSpPr>
            <p:spPr>
              <a:xfrm>
                <a:off x="3638549" y="2348706"/>
                <a:ext cx="1652954" cy="1142749"/>
              </a:xfrm>
              <a:prstGeom prst="rect">
                <a:avLst/>
              </a:prstGeom>
              <a:blipFill>
                <a:blip r:embed="rId7"/>
                <a:stretch>
                  <a:fillRect/>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0978AD00-853A-B2BC-54D9-635AF766A150}"/>
              </a:ext>
            </a:extLst>
          </p:cNvPr>
          <p:cNvSpPr txBox="1"/>
          <p:nvPr/>
        </p:nvSpPr>
        <p:spPr>
          <a:xfrm>
            <a:off x="3217023" y="2663958"/>
            <a:ext cx="268804" cy="369332"/>
          </a:xfrm>
          <a:prstGeom prst="rect">
            <a:avLst/>
          </a:prstGeom>
          <a:noFill/>
        </p:spPr>
        <p:txBody>
          <a:bodyPr wrap="square" rtlCol="0">
            <a:spAutoFit/>
          </a:bodyPr>
          <a:lstStyle/>
          <a:p>
            <a:r>
              <a:rPr lang="en-US" dirty="0"/>
              <a:t>=</a:t>
            </a:r>
          </a:p>
        </p:txBody>
      </p:sp>
      <p:sp>
        <p:nvSpPr>
          <p:cNvPr id="3" name="TextBox 2">
            <a:extLst>
              <a:ext uri="{FF2B5EF4-FFF2-40B4-BE49-F238E27FC236}">
                <a16:creationId xmlns:a16="http://schemas.microsoft.com/office/drawing/2014/main" id="{5BCE4E54-C006-B24D-C7EE-F60E219956E3}"/>
              </a:ext>
            </a:extLst>
          </p:cNvPr>
          <p:cNvSpPr txBox="1"/>
          <p:nvPr/>
        </p:nvSpPr>
        <p:spPr>
          <a:xfrm>
            <a:off x="5951692" y="6187712"/>
            <a:ext cx="5006774" cy="369332"/>
          </a:xfrm>
          <a:prstGeom prst="rect">
            <a:avLst/>
          </a:prstGeom>
          <a:noFill/>
        </p:spPr>
        <p:txBody>
          <a:bodyPr wrap="square" rtlCol="0">
            <a:spAutoFit/>
          </a:bodyPr>
          <a:lstStyle/>
          <a:p>
            <a:r>
              <a:rPr lang="en-US" dirty="0"/>
              <a:t>https://en.wikipedia.org/wiki/Stokes_parameters</a:t>
            </a:r>
          </a:p>
        </p:txBody>
      </p:sp>
      <p:sp>
        <p:nvSpPr>
          <p:cNvPr id="4" name="Slide Number Placeholder 3">
            <a:extLst>
              <a:ext uri="{FF2B5EF4-FFF2-40B4-BE49-F238E27FC236}">
                <a16:creationId xmlns:a16="http://schemas.microsoft.com/office/drawing/2014/main" id="{33E5E493-06C3-1E0A-20A7-98565B40D447}"/>
              </a:ext>
            </a:extLst>
          </p:cNvPr>
          <p:cNvSpPr>
            <a:spLocks noGrp="1"/>
          </p:cNvSpPr>
          <p:nvPr>
            <p:ph type="sldNum" sz="quarter" idx="12"/>
          </p:nvPr>
        </p:nvSpPr>
        <p:spPr/>
        <p:txBody>
          <a:bodyPr/>
          <a:lstStyle/>
          <a:p>
            <a:fld id="{3A98EE3D-8CD1-4C3F-BD1C-C98C9596463C}" type="slidenum">
              <a:rPr lang="en-US" smtClean="0"/>
              <a:t>8</a:t>
            </a:fld>
            <a:endParaRPr lang="en-US" dirty="0"/>
          </a:p>
        </p:txBody>
      </p:sp>
      <p:pic>
        <p:nvPicPr>
          <p:cNvPr id="5" name="Picture 4">
            <a:extLst>
              <a:ext uri="{FF2B5EF4-FFF2-40B4-BE49-F238E27FC236}">
                <a16:creationId xmlns:a16="http://schemas.microsoft.com/office/drawing/2014/main" id="{EDB9881C-45CC-C0EC-0BE7-1E72E07AC089}"/>
              </a:ext>
            </a:extLst>
          </p:cNvPr>
          <p:cNvPicPr>
            <a:picLocks noChangeAspect="1"/>
          </p:cNvPicPr>
          <p:nvPr/>
        </p:nvPicPr>
        <p:blipFill>
          <a:blip r:embed="rId8"/>
          <a:stretch>
            <a:fillRect/>
          </a:stretch>
        </p:blipFill>
        <p:spPr>
          <a:xfrm>
            <a:off x="7031971" y="2753309"/>
            <a:ext cx="4446461" cy="3086128"/>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173B58D-3164-9C35-179B-5E739A5BC4A4}"/>
                  </a:ext>
                </a:extLst>
              </p:cNvPr>
              <p:cNvSpPr txBox="1"/>
              <p:nvPr/>
            </p:nvSpPr>
            <p:spPr>
              <a:xfrm>
                <a:off x="5528507" y="2361273"/>
                <a:ext cx="589085" cy="11176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𝐼</m:t>
                                </m:r>
                              </m:e>
                            </m:mr>
                            <m:mr>
                              <m:e>
                                <m:r>
                                  <a:rPr lang="en-US" b="0" i="1" smtClean="0">
                                    <a:latin typeface="Cambria Math" panose="02040503050406030204" pitchFamily="18" charset="0"/>
                                  </a:rPr>
                                  <m:t>𝑄</m:t>
                                </m:r>
                              </m:e>
                            </m:mr>
                            <m:mr>
                              <m:e>
                                <m:r>
                                  <a:rPr lang="en-US" b="0" i="1" smtClean="0">
                                    <a:latin typeface="Cambria Math" panose="02040503050406030204" pitchFamily="18" charset="0"/>
                                  </a:rPr>
                                  <m:t>𝑈</m:t>
                                </m:r>
                              </m:e>
                            </m:mr>
                            <m:mr>
                              <m:e>
                                <m:r>
                                  <a:rPr lang="en-US" b="0" i="1" smtClean="0">
                                    <a:latin typeface="Cambria Math" panose="02040503050406030204" pitchFamily="18" charset="0"/>
                                  </a:rPr>
                                  <m:t>𝑉</m:t>
                                </m:r>
                              </m:e>
                            </m:mr>
                          </m:m>
                        </m:e>
                      </m:d>
                    </m:oMath>
                  </m:oMathPara>
                </a14:m>
                <a:endParaRPr lang="en-US" dirty="0"/>
              </a:p>
            </p:txBody>
          </p:sp>
        </mc:Choice>
        <mc:Fallback xmlns="">
          <p:sp>
            <p:nvSpPr>
              <p:cNvPr id="6" name="TextBox 5">
                <a:extLst>
                  <a:ext uri="{FF2B5EF4-FFF2-40B4-BE49-F238E27FC236}">
                    <a16:creationId xmlns:a16="http://schemas.microsoft.com/office/drawing/2014/main" id="{5173B58D-3164-9C35-179B-5E739A5BC4A4}"/>
                  </a:ext>
                </a:extLst>
              </p:cNvPr>
              <p:cNvSpPr txBox="1">
                <a:spLocks noRot="1" noChangeAspect="1" noMove="1" noResize="1" noEditPoints="1" noAdjustHandles="1" noChangeArrowheads="1" noChangeShapeType="1" noTextEdit="1"/>
              </p:cNvSpPr>
              <p:nvPr/>
            </p:nvSpPr>
            <p:spPr>
              <a:xfrm>
                <a:off x="5528507" y="2361273"/>
                <a:ext cx="589085" cy="1117614"/>
              </a:xfrm>
              <a:prstGeom prst="rect">
                <a:avLst/>
              </a:prstGeom>
              <a:blipFill>
                <a:blip r:embed="rId9"/>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FFE6DE0-255D-642A-C196-98D20A159B1E}"/>
              </a:ext>
            </a:extLst>
          </p:cNvPr>
          <p:cNvSpPr txBox="1"/>
          <p:nvPr/>
        </p:nvSpPr>
        <p:spPr>
          <a:xfrm>
            <a:off x="5291503" y="2663958"/>
            <a:ext cx="354067"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1421920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8CA9224-FEA5-E6C9-22EF-46BAE4BF1785}"/>
              </a:ext>
            </a:extLst>
          </p:cNvPr>
          <p:cNvSpPr txBox="1"/>
          <p:nvPr/>
        </p:nvSpPr>
        <p:spPr>
          <a:xfrm>
            <a:off x="365343" y="580293"/>
            <a:ext cx="6717323"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Stokes vector and Mueller matrix for various known Quantities</a:t>
            </a:r>
          </a:p>
        </p:txBody>
      </p:sp>
      <p:sp>
        <p:nvSpPr>
          <p:cNvPr id="11" name="TextBox 10">
            <a:extLst>
              <a:ext uri="{FF2B5EF4-FFF2-40B4-BE49-F238E27FC236}">
                <a16:creationId xmlns:a16="http://schemas.microsoft.com/office/drawing/2014/main" id="{DFD0D8D8-1C11-6DE9-986E-0D1720E8F24A}"/>
              </a:ext>
            </a:extLst>
          </p:cNvPr>
          <p:cNvSpPr txBox="1"/>
          <p:nvPr/>
        </p:nvSpPr>
        <p:spPr>
          <a:xfrm>
            <a:off x="87922" y="949625"/>
            <a:ext cx="11808069" cy="338554"/>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Following are the stokes vector of the degenerate polarization state </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A864EDF-7BC3-5FED-8AD1-A96327D7BC30}"/>
                  </a:ext>
                </a:extLst>
              </p:cNvPr>
              <p:cNvSpPr txBox="1"/>
              <p:nvPr/>
            </p:nvSpPr>
            <p:spPr>
              <a:xfrm>
                <a:off x="734174" y="1345333"/>
                <a:ext cx="1099468"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baseline="-25000" smtClean="0">
                          <a:latin typeface="Cambria Math" panose="02040503050406030204" pitchFamily="18" charset="0"/>
                        </a:rPr>
                        <m:t>𝐿𝐻𝑃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rPr>
                                  <m:t>0</m:t>
                                </m:r>
                              </m:e>
                            </m:mr>
                          </m:m>
                        </m:e>
                      </m:d>
                    </m:oMath>
                  </m:oMathPara>
                </a14:m>
                <a:endParaRPr lang="en-US" dirty="0"/>
              </a:p>
            </p:txBody>
          </p:sp>
        </mc:Choice>
        <mc:Fallback xmlns="">
          <p:sp>
            <p:nvSpPr>
              <p:cNvPr id="12" name="TextBox 11">
                <a:extLst>
                  <a:ext uri="{FF2B5EF4-FFF2-40B4-BE49-F238E27FC236}">
                    <a16:creationId xmlns:a16="http://schemas.microsoft.com/office/drawing/2014/main" id="{2A864EDF-7BC3-5FED-8AD1-A96327D7BC30}"/>
                  </a:ext>
                </a:extLst>
              </p:cNvPr>
              <p:cNvSpPr txBox="1">
                <a:spLocks noRot="1" noChangeAspect="1" noMove="1" noResize="1" noEditPoints="1" noAdjustHandles="1" noChangeArrowheads="1" noChangeShapeType="1" noTextEdit="1"/>
              </p:cNvSpPr>
              <p:nvPr/>
            </p:nvSpPr>
            <p:spPr>
              <a:xfrm>
                <a:off x="734174" y="1345333"/>
                <a:ext cx="1099468" cy="102047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6FEEFE8-B5F1-1BFC-8835-5D959D9C55FA}"/>
                  </a:ext>
                </a:extLst>
              </p:cNvPr>
              <p:cNvSpPr txBox="1"/>
              <p:nvPr/>
            </p:nvSpPr>
            <p:spPr>
              <a:xfrm>
                <a:off x="2734793" y="1398086"/>
                <a:ext cx="1256562"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baseline="-25000" smtClean="0">
                          <a:latin typeface="Cambria Math" panose="02040503050406030204" pitchFamily="18" charset="0"/>
                        </a:rPr>
                        <m:t>𝐿𝑉𝑃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 </m:t>
                                </m:r>
                                <m:r>
                                  <a:rPr lang="en-US" b="0" i="1" smtClean="0">
                                    <a:latin typeface="Cambria Math" panose="02040503050406030204" pitchFamily="18" charset="0"/>
                                  </a:rPr>
                                  <m:t>  1</m:t>
                                </m:r>
                              </m:e>
                            </m:mr>
                            <m:mr>
                              <m:e>
                                <m:r>
                                  <a:rPr lang="en-US" b="0" i="1" smtClean="0">
                                    <a:latin typeface="Cambria Math" panose="02040503050406030204" pitchFamily="18" charset="0"/>
                                  </a:rPr>
                                  <m:t>−1</m:t>
                                </m:r>
                              </m:e>
                            </m:mr>
                            <m:mr>
                              <m:e>
                                <m:r>
                                  <a:rPr lang="en-US" b="0" i="1" smtClean="0">
                                    <a:latin typeface="Cambria Math" panose="02040503050406030204" pitchFamily="18" charset="0"/>
                                  </a:rPr>
                                  <m:t>   0</m:t>
                                </m:r>
                              </m:e>
                            </m:mr>
                            <m:mr>
                              <m:e>
                                <m:r>
                                  <a:rPr lang="en-US" b="0" i="1" smtClean="0">
                                    <a:latin typeface="Cambria Math" panose="02040503050406030204" pitchFamily="18" charset="0"/>
                                  </a:rPr>
                                  <m:t>   0</m:t>
                                </m:r>
                              </m:e>
                            </m:mr>
                          </m:m>
                        </m:e>
                      </m:d>
                    </m:oMath>
                  </m:oMathPara>
                </a14:m>
                <a:endParaRPr lang="en-US" dirty="0"/>
              </a:p>
            </p:txBody>
          </p:sp>
        </mc:Choice>
        <mc:Fallback xmlns="">
          <p:sp>
            <p:nvSpPr>
              <p:cNvPr id="13" name="TextBox 12">
                <a:extLst>
                  <a:ext uri="{FF2B5EF4-FFF2-40B4-BE49-F238E27FC236}">
                    <a16:creationId xmlns:a16="http://schemas.microsoft.com/office/drawing/2014/main" id="{B6FEEFE8-B5F1-1BFC-8835-5D959D9C55FA}"/>
                  </a:ext>
                </a:extLst>
              </p:cNvPr>
              <p:cNvSpPr txBox="1">
                <a:spLocks noRot="1" noChangeAspect="1" noMove="1" noResize="1" noEditPoints="1" noAdjustHandles="1" noChangeArrowheads="1" noChangeShapeType="1" noTextEdit="1"/>
              </p:cNvSpPr>
              <p:nvPr/>
            </p:nvSpPr>
            <p:spPr>
              <a:xfrm>
                <a:off x="2734793" y="1398086"/>
                <a:ext cx="1256562" cy="102047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B4DCC7F-7F29-3FB3-E438-ECDD2878C435}"/>
                  </a:ext>
                </a:extLst>
              </p:cNvPr>
              <p:cNvSpPr txBox="1"/>
              <p:nvPr/>
            </p:nvSpPr>
            <p:spPr>
              <a:xfrm>
                <a:off x="5170338" y="1393277"/>
                <a:ext cx="1661286" cy="1025281"/>
              </a:xfrm>
              <a:prstGeom prst="rect">
                <a:avLst/>
              </a:prstGeom>
              <a:noFill/>
            </p:spPr>
            <p:txBody>
              <a:bodyPr wrap="square" lIns="0" tIns="0" rIns="0" bIns="0" rtlCol="0">
                <a:spAutoFit/>
              </a:bodyPr>
              <a:lstStyle/>
              <a:p>
                <a:r>
                  <a:rPr lang="en-US" dirty="0"/>
                  <a:t>S</a:t>
                </a:r>
                <a:r>
                  <a:rPr lang="en-US" baseline="-25000" dirty="0"/>
                  <a:t>(+45LP)</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r>
                            <m:e>
                              <m:r>
                                <a:rPr lang="en-US" b="0" i="1" smtClean="0">
                                  <a:latin typeface="Cambria Math" panose="02040503050406030204" pitchFamily="18" charset="0"/>
                                </a:rPr>
                                <m:t>0</m:t>
                              </m:r>
                            </m:e>
                          </m:mr>
                        </m:m>
                      </m:e>
                    </m:d>
                  </m:oMath>
                </a14:m>
                <a:endParaRPr lang="en-US" dirty="0"/>
              </a:p>
            </p:txBody>
          </p:sp>
        </mc:Choice>
        <mc:Fallback xmlns="">
          <p:sp>
            <p:nvSpPr>
              <p:cNvPr id="14" name="TextBox 13">
                <a:extLst>
                  <a:ext uri="{FF2B5EF4-FFF2-40B4-BE49-F238E27FC236}">
                    <a16:creationId xmlns:a16="http://schemas.microsoft.com/office/drawing/2014/main" id="{1B4DCC7F-7F29-3FB3-E438-ECDD2878C435}"/>
                  </a:ext>
                </a:extLst>
              </p:cNvPr>
              <p:cNvSpPr txBox="1">
                <a:spLocks noRot="1" noChangeAspect="1" noMove="1" noResize="1" noEditPoints="1" noAdjustHandles="1" noChangeArrowheads="1" noChangeShapeType="1" noTextEdit="1"/>
              </p:cNvSpPr>
              <p:nvPr/>
            </p:nvSpPr>
            <p:spPr>
              <a:xfrm>
                <a:off x="5170338" y="1393277"/>
                <a:ext cx="1661286" cy="1025281"/>
              </a:xfrm>
              <a:prstGeom prst="rect">
                <a:avLst/>
              </a:prstGeom>
              <a:blipFill>
                <a:blip r:embed="rId4"/>
                <a:stretch>
                  <a:fillRect l="-84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412FCB2-A06A-1909-BE9C-7B79CDF0259D}"/>
                  </a:ext>
                </a:extLst>
              </p:cNvPr>
              <p:cNvSpPr txBox="1"/>
              <p:nvPr/>
            </p:nvSpPr>
            <p:spPr>
              <a:xfrm>
                <a:off x="9808711" y="1406877"/>
                <a:ext cx="1303049"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baseline="-25000" smtClean="0">
                          <a:latin typeface="Cambria Math" panose="02040503050406030204" pitchFamily="18" charset="0"/>
                        </a:rPr>
                        <m:t>𝐿𝐶𝑃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 </m:t>
                                </m:r>
                                <m:r>
                                  <a:rPr lang="en-US" b="0" i="1" smtClean="0">
                                    <a:latin typeface="Cambria Math" panose="02040503050406030204" pitchFamily="18" charset="0"/>
                                  </a:rPr>
                                  <m:t>   1</m:t>
                                </m:r>
                              </m:e>
                            </m:mr>
                            <m:mr>
                              <m:e>
                                <m:r>
                                  <a:rPr lang="en-US" b="0" i="1" smtClean="0">
                                    <a:latin typeface="Cambria Math" panose="02040503050406030204" pitchFamily="18" charset="0"/>
                                  </a:rPr>
                                  <m:t>    0</m:t>
                                </m:r>
                              </m:e>
                            </m:mr>
                            <m:mr>
                              <m:e>
                                <m:r>
                                  <a:rPr lang="en-US" b="0" i="1" smtClean="0">
                                    <a:latin typeface="Cambria Math" panose="02040503050406030204" pitchFamily="18" charset="0"/>
                                  </a:rPr>
                                  <m:t>    0</m:t>
                                </m:r>
                              </m:e>
                            </m:mr>
                            <m:mr>
                              <m:e>
                                <m:r>
                                  <a:rPr lang="en-US" b="0" i="1" smtClean="0">
                                    <a:latin typeface="Cambria Math" panose="02040503050406030204" pitchFamily="18" charset="0"/>
                                  </a:rPr>
                                  <m:t> −1</m:t>
                                </m:r>
                              </m:e>
                            </m:mr>
                          </m:m>
                        </m:e>
                      </m:d>
                    </m:oMath>
                  </m:oMathPara>
                </a14:m>
                <a:endParaRPr lang="en-US" dirty="0"/>
              </a:p>
            </p:txBody>
          </p:sp>
        </mc:Choice>
        <mc:Fallback xmlns="">
          <p:sp>
            <p:nvSpPr>
              <p:cNvPr id="15" name="TextBox 14">
                <a:extLst>
                  <a:ext uri="{FF2B5EF4-FFF2-40B4-BE49-F238E27FC236}">
                    <a16:creationId xmlns:a16="http://schemas.microsoft.com/office/drawing/2014/main" id="{A412FCB2-A06A-1909-BE9C-7B79CDF0259D}"/>
                  </a:ext>
                </a:extLst>
              </p:cNvPr>
              <p:cNvSpPr txBox="1">
                <a:spLocks noRot="1" noChangeAspect="1" noMove="1" noResize="1" noEditPoints="1" noAdjustHandles="1" noChangeArrowheads="1" noChangeShapeType="1" noTextEdit="1"/>
              </p:cNvSpPr>
              <p:nvPr/>
            </p:nvSpPr>
            <p:spPr>
              <a:xfrm>
                <a:off x="9808711" y="1406877"/>
                <a:ext cx="1303049" cy="102047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DC61103-0A0B-BA42-EA2F-8AEAC2CA5F7C}"/>
                  </a:ext>
                </a:extLst>
              </p:cNvPr>
              <p:cNvSpPr txBox="1"/>
              <p:nvPr/>
            </p:nvSpPr>
            <p:spPr>
              <a:xfrm>
                <a:off x="7967072" y="1398086"/>
                <a:ext cx="1094659"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baseline="-25000" smtClean="0">
                          <a:latin typeface="Cambria Math" panose="02040503050406030204" pitchFamily="18" charset="0"/>
                        </a:rPr>
                        <m:t>𝑅𝐶𝑃</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rPr>
                                  <m:t>0</m:t>
                                </m:r>
                              </m:e>
                            </m:mr>
                            <m:mr>
                              <m:e>
                                <m:r>
                                  <a:rPr lang="en-US" b="0" i="1" smtClean="0">
                                    <a:latin typeface="Cambria Math" panose="02040503050406030204" pitchFamily="18" charset="0"/>
                                  </a:rPr>
                                  <m:t>1</m:t>
                                </m:r>
                              </m:e>
                            </m:mr>
                          </m:m>
                        </m:e>
                      </m:d>
                    </m:oMath>
                  </m:oMathPara>
                </a14:m>
                <a:endParaRPr lang="en-US" dirty="0"/>
              </a:p>
            </p:txBody>
          </p:sp>
        </mc:Choice>
        <mc:Fallback xmlns="">
          <p:sp>
            <p:nvSpPr>
              <p:cNvPr id="16" name="TextBox 15">
                <a:extLst>
                  <a:ext uri="{FF2B5EF4-FFF2-40B4-BE49-F238E27FC236}">
                    <a16:creationId xmlns:a16="http://schemas.microsoft.com/office/drawing/2014/main" id="{1DC61103-0A0B-BA42-EA2F-8AEAC2CA5F7C}"/>
                  </a:ext>
                </a:extLst>
              </p:cNvPr>
              <p:cNvSpPr txBox="1">
                <a:spLocks noRot="1" noChangeAspect="1" noMove="1" noResize="1" noEditPoints="1" noAdjustHandles="1" noChangeArrowheads="1" noChangeShapeType="1" noTextEdit="1"/>
              </p:cNvSpPr>
              <p:nvPr/>
            </p:nvSpPr>
            <p:spPr>
              <a:xfrm>
                <a:off x="7967072" y="1398086"/>
                <a:ext cx="1094659" cy="1020472"/>
              </a:xfrm>
              <a:prstGeom prst="rect">
                <a:avLst/>
              </a:prstGeom>
              <a:blipFill>
                <a:blip r:embed="rId6"/>
                <a:stretch>
                  <a:fillRect/>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4252BEA0-5504-1D29-B8D9-E41B78BB136E}"/>
              </a:ext>
            </a:extLst>
          </p:cNvPr>
          <p:cNvPicPr>
            <a:picLocks noChangeAspect="1"/>
          </p:cNvPicPr>
          <p:nvPr/>
        </p:nvPicPr>
        <p:blipFill>
          <a:blip r:embed="rId7"/>
          <a:stretch>
            <a:fillRect/>
          </a:stretch>
        </p:blipFill>
        <p:spPr>
          <a:xfrm>
            <a:off x="3047070" y="2729242"/>
            <a:ext cx="1178134" cy="1239057"/>
          </a:xfrm>
          <a:prstGeom prst="rect">
            <a:avLst/>
          </a:prstGeom>
        </p:spPr>
      </p:pic>
      <p:pic>
        <p:nvPicPr>
          <p:cNvPr id="21" name="Picture 20">
            <a:extLst>
              <a:ext uri="{FF2B5EF4-FFF2-40B4-BE49-F238E27FC236}">
                <a16:creationId xmlns:a16="http://schemas.microsoft.com/office/drawing/2014/main" id="{1DE26F00-B8A5-CC1E-0399-86EE400B5CE4}"/>
              </a:ext>
            </a:extLst>
          </p:cNvPr>
          <p:cNvPicPr>
            <a:picLocks noChangeAspect="1"/>
          </p:cNvPicPr>
          <p:nvPr/>
        </p:nvPicPr>
        <p:blipFill>
          <a:blip r:embed="rId8"/>
          <a:stretch>
            <a:fillRect/>
          </a:stretch>
        </p:blipFill>
        <p:spPr>
          <a:xfrm>
            <a:off x="577080" y="2749825"/>
            <a:ext cx="1178134" cy="1178134"/>
          </a:xfrm>
          <a:prstGeom prst="rect">
            <a:avLst/>
          </a:prstGeom>
        </p:spPr>
      </p:pic>
      <p:pic>
        <p:nvPicPr>
          <p:cNvPr id="23" name="Picture 22">
            <a:extLst>
              <a:ext uri="{FF2B5EF4-FFF2-40B4-BE49-F238E27FC236}">
                <a16:creationId xmlns:a16="http://schemas.microsoft.com/office/drawing/2014/main" id="{BEF888EF-9AD8-9475-E6F4-CDA277B39A6E}"/>
              </a:ext>
            </a:extLst>
          </p:cNvPr>
          <p:cNvPicPr>
            <a:picLocks noChangeAspect="1"/>
          </p:cNvPicPr>
          <p:nvPr/>
        </p:nvPicPr>
        <p:blipFill>
          <a:blip r:embed="rId9"/>
          <a:stretch>
            <a:fillRect/>
          </a:stretch>
        </p:blipFill>
        <p:spPr>
          <a:xfrm>
            <a:off x="5517060" y="2749825"/>
            <a:ext cx="1201942" cy="1226232"/>
          </a:xfrm>
          <a:prstGeom prst="rect">
            <a:avLst/>
          </a:prstGeom>
        </p:spPr>
      </p:pic>
      <p:pic>
        <p:nvPicPr>
          <p:cNvPr id="25" name="Picture 24">
            <a:extLst>
              <a:ext uri="{FF2B5EF4-FFF2-40B4-BE49-F238E27FC236}">
                <a16:creationId xmlns:a16="http://schemas.microsoft.com/office/drawing/2014/main" id="{1F424348-49C1-B062-2B59-1068C20DC90A}"/>
              </a:ext>
            </a:extLst>
          </p:cNvPr>
          <p:cNvPicPr>
            <a:picLocks noChangeAspect="1"/>
          </p:cNvPicPr>
          <p:nvPr/>
        </p:nvPicPr>
        <p:blipFill>
          <a:blip r:embed="rId10"/>
          <a:stretch>
            <a:fillRect/>
          </a:stretch>
        </p:blipFill>
        <p:spPr>
          <a:xfrm>
            <a:off x="7830673" y="2742067"/>
            <a:ext cx="1201942" cy="1226232"/>
          </a:xfrm>
          <a:prstGeom prst="rect">
            <a:avLst/>
          </a:prstGeom>
        </p:spPr>
      </p:pic>
      <p:pic>
        <p:nvPicPr>
          <p:cNvPr id="27" name="Picture 26">
            <a:extLst>
              <a:ext uri="{FF2B5EF4-FFF2-40B4-BE49-F238E27FC236}">
                <a16:creationId xmlns:a16="http://schemas.microsoft.com/office/drawing/2014/main" id="{B1F09E91-77B8-281E-78CC-B00B46647A48}"/>
              </a:ext>
            </a:extLst>
          </p:cNvPr>
          <p:cNvPicPr>
            <a:picLocks noChangeAspect="1"/>
          </p:cNvPicPr>
          <p:nvPr/>
        </p:nvPicPr>
        <p:blipFill>
          <a:blip r:embed="rId11"/>
          <a:stretch>
            <a:fillRect/>
          </a:stretch>
        </p:blipFill>
        <p:spPr>
          <a:xfrm>
            <a:off x="10144286" y="2693969"/>
            <a:ext cx="1246004" cy="1239057"/>
          </a:xfrm>
          <a:prstGeom prst="rect">
            <a:avLst/>
          </a:prstGeom>
        </p:spPr>
      </p:pic>
      <p:sp>
        <p:nvSpPr>
          <p:cNvPr id="28" name="TextBox 27">
            <a:extLst>
              <a:ext uri="{FF2B5EF4-FFF2-40B4-BE49-F238E27FC236}">
                <a16:creationId xmlns:a16="http://schemas.microsoft.com/office/drawing/2014/main" id="{65C8BAE3-0482-C058-E1F2-35B7EC7EAE09}"/>
              </a:ext>
            </a:extLst>
          </p:cNvPr>
          <p:cNvSpPr txBox="1"/>
          <p:nvPr/>
        </p:nvSpPr>
        <p:spPr>
          <a:xfrm>
            <a:off x="154327" y="4147264"/>
            <a:ext cx="9435527" cy="338554"/>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Following are the Mueller matrix of the known optical element </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321762F-293D-D23D-9A02-CFF956D47F9D}"/>
                  </a:ext>
                </a:extLst>
              </p:cNvPr>
              <p:cNvSpPr txBox="1"/>
              <p:nvPr/>
            </p:nvSpPr>
            <p:spPr>
              <a:xfrm>
                <a:off x="250580" y="4750151"/>
                <a:ext cx="2763618" cy="10204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M</m:t>
                      </m:r>
                      <m:r>
                        <m:rPr>
                          <m:sty m:val="p"/>
                        </m:rPr>
                        <a:rPr lang="en-US" b="0" i="0" baseline="-25000" smtClean="0">
                          <a:latin typeface="Cambria Math" panose="02040503050406030204" pitchFamily="18" charset="0"/>
                        </a:rPr>
                        <m:t>HLP</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begChr m:val="["/>
                          <m:endChr m:val="]"/>
                          <m:ctrlPr>
                            <a:rPr lang="en-US" b="0"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p>
            </p:txBody>
          </p:sp>
        </mc:Choice>
        <mc:Fallback xmlns="">
          <p:sp>
            <p:nvSpPr>
              <p:cNvPr id="29" name="TextBox 28">
                <a:extLst>
                  <a:ext uri="{FF2B5EF4-FFF2-40B4-BE49-F238E27FC236}">
                    <a16:creationId xmlns:a16="http://schemas.microsoft.com/office/drawing/2014/main" id="{3321762F-293D-D23D-9A02-CFF956D47F9D}"/>
                  </a:ext>
                </a:extLst>
              </p:cNvPr>
              <p:cNvSpPr txBox="1">
                <a:spLocks noRot="1" noChangeAspect="1" noMove="1" noResize="1" noEditPoints="1" noAdjustHandles="1" noChangeArrowheads="1" noChangeShapeType="1" noTextEdit="1"/>
              </p:cNvSpPr>
              <p:nvPr/>
            </p:nvSpPr>
            <p:spPr>
              <a:xfrm>
                <a:off x="250580" y="4750151"/>
                <a:ext cx="2763618" cy="102047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9E2B0F7-1A91-9299-E6B7-373E45F2C61C}"/>
                  </a:ext>
                </a:extLst>
              </p:cNvPr>
              <p:cNvSpPr txBox="1"/>
              <p:nvPr/>
            </p:nvSpPr>
            <p:spPr>
              <a:xfrm>
                <a:off x="3131621" y="4737137"/>
                <a:ext cx="2964379" cy="10204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M</m:t>
                      </m:r>
                      <m:r>
                        <m:rPr>
                          <m:sty m:val="p"/>
                        </m:rPr>
                        <a:rPr lang="en-US" b="0" i="0" baseline="-25000" smtClean="0">
                          <a:latin typeface="Cambria Math" panose="02040503050406030204" pitchFamily="18" charset="0"/>
                        </a:rPr>
                        <m:t>VLP</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begChr m:val="["/>
                          <m:endChr m:val="]"/>
                          <m:ctrlPr>
                            <a:rPr lang="en-US" b="0"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 </m:t>
                                </m:r>
                                <m:r>
                                  <a:rPr lang="en-US" b="0" i="1" smtClean="0">
                                    <a:latin typeface="Cambria Math" panose="02040503050406030204" pitchFamily="18" charset="0"/>
                                  </a:rPr>
                                  <m:t>  1</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−1</m:t>
                                </m:r>
                              </m:e>
                              <m:e>
                                <m:r>
                                  <a:rPr lang="en-US" b="0" i="1" smtClean="0">
                                    <a:latin typeface="Cambria Math" panose="02040503050406030204" pitchFamily="18" charset="0"/>
                                  </a:rPr>
                                  <m:t>   1</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   0</m:t>
                                </m:r>
                              </m:e>
                              <m:e>
                                <m:r>
                                  <a:rPr lang="en-US" b="0" i="1" smtClean="0">
                                    <a:latin typeface="Cambria Math" panose="02040503050406030204" pitchFamily="18" charset="0"/>
                                  </a:rPr>
                                  <m:t>   0</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   0</m:t>
                                </m:r>
                              </m:e>
                              <m:e>
                                <m:r>
                                  <a:rPr lang="en-US" b="0" i="1" smtClean="0">
                                    <a:latin typeface="Cambria Math" panose="02040503050406030204" pitchFamily="18" charset="0"/>
                                  </a:rPr>
                                  <m:t>   0</m:t>
                                </m:r>
                              </m:e>
                              <m:e>
                                <m:r>
                                  <a:rPr lang="en-US" b="0" i="1" smtClean="0">
                                    <a:latin typeface="Cambria Math" panose="02040503050406030204" pitchFamily="18" charset="0"/>
                                  </a:rPr>
                                  <m:t>0</m:t>
                                </m:r>
                              </m:e>
                              <m:e>
                                <m:r>
                                  <a:rPr lang="en-US" b="0" i="1" smtClean="0">
                                    <a:latin typeface="Cambria Math" panose="02040503050406030204" pitchFamily="18" charset="0"/>
                                  </a:rPr>
                                  <m:t>0</m:t>
                                </m:r>
                              </m:e>
                            </m:mr>
                          </m:m>
                        </m:e>
                      </m:d>
                    </m:oMath>
                  </m:oMathPara>
                </a14:m>
                <a:endParaRPr lang="en-US" dirty="0"/>
              </a:p>
            </p:txBody>
          </p:sp>
        </mc:Choice>
        <mc:Fallback xmlns="">
          <p:sp>
            <p:nvSpPr>
              <p:cNvPr id="30" name="TextBox 29">
                <a:extLst>
                  <a:ext uri="{FF2B5EF4-FFF2-40B4-BE49-F238E27FC236}">
                    <a16:creationId xmlns:a16="http://schemas.microsoft.com/office/drawing/2014/main" id="{69E2B0F7-1A91-9299-E6B7-373E45F2C61C}"/>
                  </a:ext>
                </a:extLst>
              </p:cNvPr>
              <p:cNvSpPr txBox="1">
                <a:spLocks noRot="1" noChangeAspect="1" noMove="1" noResize="1" noEditPoints="1" noAdjustHandles="1" noChangeArrowheads="1" noChangeShapeType="1" noTextEdit="1"/>
              </p:cNvSpPr>
              <p:nvPr/>
            </p:nvSpPr>
            <p:spPr>
              <a:xfrm>
                <a:off x="3131621" y="4737137"/>
                <a:ext cx="2964379" cy="102047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F199BA3-FD32-529A-F6BD-2F010C9F6561}"/>
                  </a:ext>
                </a:extLst>
              </p:cNvPr>
              <p:cNvSpPr txBox="1"/>
              <p:nvPr/>
            </p:nvSpPr>
            <p:spPr>
              <a:xfrm>
                <a:off x="6431424" y="4696881"/>
                <a:ext cx="2533321"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M</m:t>
                      </m:r>
                      <m:r>
                        <m:rPr>
                          <m:sty m:val="p"/>
                        </m:rPr>
                        <a:rPr lang="en-US" b="0" i="0" baseline="-25000" smtClean="0">
                          <a:latin typeface="Cambria Math" panose="02040503050406030204" pitchFamily="18" charset="0"/>
                        </a:rPr>
                        <m:t>QWP</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mr>
                          </m:m>
                        </m:e>
                      </m:d>
                    </m:oMath>
                  </m:oMathPara>
                </a14:m>
                <a:endParaRPr lang="en-US" dirty="0"/>
              </a:p>
            </p:txBody>
          </p:sp>
        </mc:Choice>
        <mc:Fallback xmlns="">
          <p:sp>
            <p:nvSpPr>
              <p:cNvPr id="31" name="TextBox 30">
                <a:extLst>
                  <a:ext uri="{FF2B5EF4-FFF2-40B4-BE49-F238E27FC236}">
                    <a16:creationId xmlns:a16="http://schemas.microsoft.com/office/drawing/2014/main" id="{0F199BA3-FD32-529A-F6BD-2F010C9F6561}"/>
                  </a:ext>
                </a:extLst>
              </p:cNvPr>
              <p:cNvSpPr txBox="1">
                <a:spLocks noRot="1" noChangeAspect="1" noMove="1" noResize="1" noEditPoints="1" noAdjustHandles="1" noChangeArrowheads="1" noChangeShapeType="1" noTextEdit="1"/>
              </p:cNvSpPr>
              <p:nvPr/>
            </p:nvSpPr>
            <p:spPr>
              <a:xfrm>
                <a:off x="6431424" y="4696881"/>
                <a:ext cx="2533321" cy="102047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6B20F6C-7397-5909-3BEF-D91553204D19}"/>
                  </a:ext>
                </a:extLst>
              </p:cNvPr>
              <p:cNvSpPr txBox="1"/>
              <p:nvPr/>
            </p:nvSpPr>
            <p:spPr>
              <a:xfrm>
                <a:off x="9313521" y="4657025"/>
                <a:ext cx="2627899" cy="10270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M</m:t>
                      </m:r>
                      <m:r>
                        <m:rPr>
                          <m:sty m:val="p"/>
                        </m:rPr>
                        <a:rPr lang="en-US" b="0" i="0" baseline="-25000" smtClean="0">
                          <a:latin typeface="Cambria Math" panose="02040503050406030204" pitchFamily="18" charset="0"/>
                        </a:rPr>
                        <m:t>HWP</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4"/>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 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 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 0</m:t>
                                </m:r>
                              </m:e>
                              <m:e>
                                <m:r>
                                  <a:rPr lang="en-US" b="0" i="1" smtClean="0">
                                    <a:latin typeface="Cambria Math" panose="02040503050406030204" pitchFamily="18" charset="0"/>
                                  </a:rPr>
                                  <m:t>−1</m:t>
                                </m:r>
                              </m:e>
                            </m:mr>
                          </m:m>
                        </m:e>
                      </m:d>
                    </m:oMath>
                  </m:oMathPara>
                </a14:m>
                <a:endParaRPr lang="en-US" dirty="0"/>
              </a:p>
            </p:txBody>
          </p:sp>
        </mc:Choice>
        <mc:Fallback xmlns="">
          <p:sp>
            <p:nvSpPr>
              <p:cNvPr id="32" name="TextBox 31">
                <a:extLst>
                  <a:ext uri="{FF2B5EF4-FFF2-40B4-BE49-F238E27FC236}">
                    <a16:creationId xmlns:a16="http://schemas.microsoft.com/office/drawing/2014/main" id="{36B20F6C-7397-5909-3BEF-D91553204D19}"/>
                  </a:ext>
                </a:extLst>
              </p:cNvPr>
              <p:cNvSpPr txBox="1">
                <a:spLocks noRot="1" noChangeAspect="1" noMove="1" noResize="1" noEditPoints="1" noAdjustHandles="1" noChangeArrowheads="1" noChangeShapeType="1" noTextEdit="1"/>
              </p:cNvSpPr>
              <p:nvPr/>
            </p:nvSpPr>
            <p:spPr>
              <a:xfrm>
                <a:off x="9313521" y="4657025"/>
                <a:ext cx="2627899" cy="1027076"/>
              </a:xfrm>
              <a:prstGeom prst="rect">
                <a:avLst/>
              </a:prstGeom>
              <a:blipFill>
                <a:blip r:embed="rId15"/>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AB38275B-AFFC-FF3B-1816-8F4A7BA5A991}"/>
              </a:ext>
            </a:extLst>
          </p:cNvPr>
          <p:cNvSpPr txBox="1"/>
          <p:nvPr/>
        </p:nvSpPr>
        <p:spPr>
          <a:xfrm>
            <a:off x="365344" y="6154615"/>
            <a:ext cx="9443368" cy="646331"/>
          </a:xfrm>
          <a:prstGeom prst="rect">
            <a:avLst/>
          </a:prstGeom>
          <a:noFill/>
        </p:spPr>
        <p:txBody>
          <a:bodyPr wrap="square" rtlCol="0">
            <a:spAutoFit/>
          </a:bodyPr>
          <a:lstStyle/>
          <a:p>
            <a:r>
              <a:rPr lang="en-US" b="1" dirty="0"/>
              <a:t>Refrences</a:t>
            </a:r>
            <a:r>
              <a:rPr lang="en-US" dirty="0"/>
              <a:t>: https://www.fiberoptics4sale.com/blogs/wave-optics/104730310-mueller-matrices-for-polarizing-elements</a:t>
            </a:r>
          </a:p>
        </p:txBody>
      </p:sp>
      <p:sp>
        <p:nvSpPr>
          <p:cNvPr id="3" name="Slide Number Placeholder 2">
            <a:extLst>
              <a:ext uri="{FF2B5EF4-FFF2-40B4-BE49-F238E27FC236}">
                <a16:creationId xmlns:a16="http://schemas.microsoft.com/office/drawing/2014/main" id="{A4C403F4-3D77-8AF1-586F-C1A33FE077B4}"/>
              </a:ext>
            </a:extLst>
          </p:cNvPr>
          <p:cNvSpPr>
            <a:spLocks noGrp="1"/>
          </p:cNvSpPr>
          <p:nvPr>
            <p:ph type="sldNum" sz="quarter" idx="12"/>
          </p:nvPr>
        </p:nvSpPr>
        <p:spPr/>
        <p:txBody>
          <a:bodyPr/>
          <a:lstStyle/>
          <a:p>
            <a:fld id="{3A98EE3D-8CD1-4C3F-BD1C-C98C9596463C}" type="slidenum">
              <a:rPr lang="en-US" smtClean="0"/>
              <a:t>9</a:t>
            </a:fld>
            <a:endParaRPr lang="en-US" dirty="0"/>
          </a:p>
        </p:txBody>
      </p:sp>
    </p:spTree>
    <p:extLst>
      <p:ext uri="{BB962C8B-B14F-4D97-AF65-F5344CB8AC3E}">
        <p14:creationId xmlns:p14="http://schemas.microsoft.com/office/powerpoint/2010/main" val="17272098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4204</TotalTime>
  <Words>2540</Words>
  <Application>Microsoft Office PowerPoint</Application>
  <PresentationFormat>Widescreen</PresentationFormat>
  <Paragraphs>370</Paragraphs>
  <Slides>27</Slides>
  <Notes>0</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Bodoni MT</vt:lpstr>
      <vt:lpstr>Calibri</vt:lpstr>
      <vt:lpstr>Calibri Light</vt:lpstr>
      <vt:lpstr>Cambria Math</vt:lpstr>
      <vt:lpstr>Helvetica</vt:lpstr>
      <vt:lpstr>Times New Roman</vt:lpstr>
      <vt:lpstr>Wingdings</vt:lpstr>
      <vt:lpstr>Office Theme</vt:lpstr>
      <vt:lpstr>PowerPoint Presentation</vt:lpstr>
      <vt:lpstr>Outline</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WORKING PROCEDURE:  (1) Apparatus setup </vt:lpstr>
      <vt:lpstr>PowerPoint Presentation</vt:lpstr>
      <vt:lpstr>PowerPoint Presentation</vt:lpstr>
      <vt:lpstr>PowerPoint Presentation</vt:lpstr>
      <vt:lpstr>PowerPoint Presentation</vt:lpstr>
      <vt:lpstr>Refrences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Prashant Kumar Barnwal</dc:creator>
  <cp:lastModifiedBy>Prashant Kumar Barnwal</cp:lastModifiedBy>
  <cp:revision>26</cp:revision>
  <dcterms:created xsi:type="dcterms:W3CDTF">2023-04-25T05:45:43Z</dcterms:created>
  <dcterms:modified xsi:type="dcterms:W3CDTF">2023-05-18T06:04:13Z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